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4"/>
  </p:notesMasterIdLst>
  <p:sldIdLst>
    <p:sldId id="256" r:id="rId2"/>
    <p:sldId id="296" r:id="rId3"/>
    <p:sldId id="289" r:id="rId4"/>
    <p:sldId id="260" r:id="rId5"/>
    <p:sldId id="291" r:id="rId6"/>
    <p:sldId id="293" r:id="rId7"/>
    <p:sldId id="295" r:id="rId8"/>
    <p:sldId id="269" r:id="rId9"/>
    <p:sldId id="283" r:id="rId10"/>
    <p:sldId id="271" r:id="rId11"/>
    <p:sldId id="270" r:id="rId12"/>
    <p:sldId id="298" r:id="rId13"/>
    <p:sldId id="276" r:id="rId14"/>
    <p:sldId id="274" r:id="rId15"/>
    <p:sldId id="275" r:id="rId16"/>
    <p:sldId id="273" r:id="rId17"/>
    <p:sldId id="287" r:id="rId18"/>
    <p:sldId id="288" r:id="rId19"/>
    <p:sldId id="297" r:id="rId20"/>
    <p:sldId id="285" r:id="rId21"/>
    <p:sldId id="299" r:id="rId22"/>
    <p:sldId id="279" r:id="rId2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號男 問" initials="問號男" lastIdx="0" clrIdx="0">
    <p:extLst>
      <p:ext uri="{19B8F6BF-5375-455C-9EA6-DF929625EA0E}">
        <p15:presenceInfo xmlns:p15="http://schemas.microsoft.com/office/powerpoint/2012/main" userId="63672282cc790c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7D3B"/>
    <a:srgbClr val="A6A6A6"/>
    <a:srgbClr val="5E9CD3"/>
    <a:srgbClr val="72AC4D"/>
    <a:srgbClr val="FDB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0"/>
    <p:restoredTop sz="82348"/>
  </p:normalViewPr>
  <p:slideViewPr>
    <p:cSldViewPr snapToGrid="0" snapToObjects="1">
      <p:cViewPr varScale="1">
        <p:scale>
          <a:sx n="71" d="100"/>
          <a:sy n="71" d="100"/>
        </p:scale>
        <p:origin x="192" y="320"/>
      </p:cViewPr>
      <p:guideLst/>
    </p:cSldViewPr>
  </p:slideViewPr>
  <p:notesTextViewPr>
    <p:cViewPr>
      <p:scale>
        <a:sx n="1" d="1"/>
        <a:sy n="1" d="1"/>
      </p:scale>
      <p:origin x="0" y="0"/>
    </p:cViewPr>
  </p:notesTextViewPr>
  <p:notesViewPr>
    <p:cSldViewPr snapToGrid="0" snapToObjects="1">
      <p:cViewPr varScale="1">
        <p:scale>
          <a:sx n="121" d="100"/>
          <a:sy n="121" d="100"/>
        </p:scale>
        <p:origin x="507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工作表1!$B$1</c:f>
              <c:strCache>
                <c:ptCount val="1"/>
                <c:pt idx="0">
                  <c:v>數列 1</c:v>
                </c:pt>
              </c:strCache>
            </c:strRef>
          </c:tx>
          <c:spPr>
            <a:solidFill>
              <a:schemeClr val="bg1">
                <a:lumMod val="65000"/>
              </a:schemeClr>
            </a:solidFill>
            <a:ln>
              <a:solidFill>
                <a:schemeClr val="tx1">
                  <a:lumMod val="95000"/>
                  <a:lumOff val="5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Times New Roman" charset="0"/>
                    <a:ea typeface="Times New Roman" charset="0"/>
                    <a:cs typeface="Times New Roman" charset="0"/>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工作表1!$E$2:$E$5</c:f>
                <c:numCache>
                  <c:formatCode>General</c:formatCode>
                  <c:ptCount val="4"/>
                  <c:pt idx="0">
                    <c:v>4.82</c:v>
                  </c:pt>
                  <c:pt idx="1">
                    <c:v>5.13</c:v>
                  </c:pt>
                  <c:pt idx="2">
                    <c:v>4.4400000000000004</c:v>
                  </c:pt>
                  <c:pt idx="3">
                    <c:v>4.5599999999999996</c:v>
                  </c:pt>
                </c:numCache>
              </c:numRef>
            </c:plus>
            <c:minus>
              <c:numRef>
                <c:f>工作表1!$E$2:$E$5</c:f>
                <c:numCache>
                  <c:formatCode>General</c:formatCode>
                  <c:ptCount val="4"/>
                  <c:pt idx="0">
                    <c:v>4.82</c:v>
                  </c:pt>
                  <c:pt idx="1">
                    <c:v>5.13</c:v>
                  </c:pt>
                  <c:pt idx="2">
                    <c:v>4.4400000000000004</c:v>
                  </c:pt>
                  <c:pt idx="3">
                    <c:v>4.5599999999999996</c:v>
                  </c:pt>
                </c:numCache>
              </c:numRef>
            </c:minus>
            <c:spPr>
              <a:noFill/>
              <a:ln w="28575" cap="flat" cmpd="sng" algn="ctr">
                <a:solidFill>
                  <a:schemeClr val="bg1"/>
                </a:solidFill>
                <a:round/>
              </a:ln>
              <a:effectLst/>
            </c:spPr>
          </c:errBars>
          <c:cat>
            <c:strRef>
              <c:f>工作表1!$A$2:$A$4</c:f>
              <c:strCache>
                <c:ptCount val="3"/>
                <c:pt idx="0">
                  <c:v>類別 1</c:v>
                </c:pt>
                <c:pt idx="1">
                  <c:v>類別 2</c:v>
                </c:pt>
                <c:pt idx="2">
                  <c:v>類別 3</c:v>
                </c:pt>
              </c:strCache>
            </c:strRef>
          </c:cat>
          <c:val>
            <c:numRef>
              <c:f>工作表1!$B$2:$B$4</c:f>
              <c:numCache>
                <c:formatCode>General</c:formatCode>
                <c:ptCount val="3"/>
                <c:pt idx="0">
                  <c:v>60.8</c:v>
                </c:pt>
                <c:pt idx="1">
                  <c:v>76.7</c:v>
                </c:pt>
                <c:pt idx="2">
                  <c:v>42.3</c:v>
                </c:pt>
              </c:numCache>
            </c:numRef>
          </c:val>
          <c:extLst>
            <c:ext xmlns:c16="http://schemas.microsoft.com/office/drawing/2014/chart" uri="{C3380CC4-5D6E-409C-BE32-E72D297353CC}">
              <c16:uniqueId val="{00000000-DB42-914F-BBD1-372EB270F1A3}"/>
            </c:ext>
          </c:extLst>
        </c:ser>
        <c:ser>
          <c:idx val="1"/>
          <c:order val="1"/>
          <c:tx>
            <c:strRef>
              <c:f>工作表1!$C$1</c:f>
              <c:strCache>
                <c:ptCount val="1"/>
                <c:pt idx="0">
                  <c:v>數列 2</c:v>
                </c:pt>
              </c:strCache>
            </c:strRef>
          </c:tx>
          <c:spPr>
            <a:solidFill>
              <a:schemeClr val="accent2"/>
            </a:solidFill>
            <a:ln>
              <a:solidFill>
                <a:schemeClr val="tx1">
                  <a:lumMod val="95000"/>
                  <a:lumOff val="5000"/>
                </a:schemeClr>
              </a:solidFill>
            </a:ln>
            <a:effectLst/>
          </c:spPr>
          <c:invertIfNegative val="0"/>
          <c:dPt>
            <c:idx val="0"/>
            <c:invertIfNegative val="0"/>
            <c:bubble3D val="0"/>
            <c:spPr>
              <a:solidFill>
                <a:srgbClr val="FDBF2D"/>
              </a:solidFill>
              <a:ln>
                <a:solidFill>
                  <a:schemeClr val="tx1">
                    <a:lumMod val="95000"/>
                    <a:lumOff val="5000"/>
                  </a:schemeClr>
                </a:solidFill>
              </a:ln>
              <a:effectLst/>
            </c:spPr>
            <c:extLst>
              <c:ext xmlns:c16="http://schemas.microsoft.com/office/drawing/2014/chart" uri="{C3380CC4-5D6E-409C-BE32-E72D297353CC}">
                <c16:uniqueId val="{00000002-DB42-914F-BBD1-372EB270F1A3}"/>
              </c:ext>
            </c:extLst>
          </c:dPt>
          <c:dPt>
            <c:idx val="1"/>
            <c:invertIfNegative val="0"/>
            <c:bubble3D val="0"/>
            <c:spPr>
              <a:solidFill>
                <a:srgbClr val="72AC4D"/>
              </a:solidFill>
              <a:ln>
                <a:solidFill>
                  <a:schemeClr val="tx1">
                    <a:lumMod val="95000"/>
                    <a:lumOff val="5000"/>
                  </a:schemeClr>
                </a:solidFill>
              </a:ln>
              <a:effectLst/>
            </c:spPr>
            <c:extLst>
              <c:ext xmlns:c16="http://schemas.microsoft.com/office/drawing/2014/chart" uri="{C3380CC4-5D6E-409C-BE32-E72D297353CC}">
                <c16:uniqueId val="{00000004-DB42-914F-BBD1-372EB270F1A3}"/>
              </c:ext>
            </c:extLst>
          </c:dPt>
          <c:dPt>
            <c:idx val="2"/>
            <c:invertIfNegative val="0"/>
            <c:bubble3D val="0"/>
            <c:spPr>
              <a:solidFill>
                <a:srgbClr val="5E9CD3"/>
              </a:solidFill>
              <a:ln>
                <a:solidFill>
                  <a:schemeClr val="tx1">
                    <a:lumMod val="95000"/>
                    <a:lumOff val="5000"/>
                  </a:schemeClr>
                </a:solidFill>
              </a:ln>
              <a:effectLst/>
            </c:spPr>
            <c:extLst>
              <c:ext xmlns:c16="http://schemas.microsoft.com/office/drawing/2014/chart" uri="{C3380CC4-5D6E-409C-BE32-E72D297353CC}">
                <c16:uniqueId val="{00000006-DB42-914F-BBD1-372EB270F1A3}"/>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Times New Roman" charset="0"/>
                    <a:ea typeface="Times New Roman" charset="0"/>
                    <a:cs typeface="Times New Roman" charset="0"/>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類別 1</c:v>
                </c:pt>
                <c:pt idx="1">
                  <c:v>類別 2</c:v>
                </c:pt>
                <c:pt idx="2">
                  <c:v>類別 3</c:v>
                </c:pt>
              </c:strCache>
            </c:strRef>
          </c:cat>
          <c:val>
            <c:numRef>
              <c:f>工作表1!$C$2:$C$4</c:f>
              <c:numCache>
                <c:formatCode>General</c:formatCode>
                <c:ptCount val="3"/>
                <c:pt idx="0">
                  <c:v>39.200000000000003</c:v>
                </c:pt>
                <c:pt idx="1">
                  <c:v>23.3</c:v>
                </c:pt>
                <c:pt idx="2">
                  <c:v>57.7</c:v>
                </c:pt>
              </c:numCache>
            </c:numRef>
          </c:val>
          <c:extLst>
            <c:ext xmlns:c16="http://schemas.microsoft.com/office/drawing/2014/chart" uri="{C3380CC4-5D6E-409C-BE32-E72D297353CC}">
              <c16:uniqueId val="{00000009-DB42-914F-BBD1-372EB270F1A3}"/>
            </c:ext>
          </c:extLst>
        </c:ser>
        <c:dLbls>
          <c:showLegendKey val="0"/>
          <c:showVal val="0"/>
          <c:showCatName val="0"/>
          <c:showSerName val="0"/>
          <c:showPercent val="0"/>
          <c:showBubbleSize val="0"/>
        </c:dLbls>
        <c:gapWidth val="100"/>
        <c:overlap val="100"/>
        <c:axId val="1726505360"/>
        <c:axId val="1726422288"/>
      </c:barChart>
      <c:catAx>
        <c:axId val="1726505360"/>
        <c:scaling>
          <c:orientation val="minMax"/>
        </c:scaling>
        <c:delete val="1"/>
        <c:axPos val="b"/>
        <c:numFmt formatCode="General" sourceLinked="1"/>
        <c:majorTickMark val="none"/>
        <c:minorTickMark val="none"/>
        <c:tickLblPos val="nextTo"/>
        <c:crossAx val="1726422288"/>
        <c:crosses val="autoZero"/>
        <c:auto val="1"/>
        <c:lblAlgn val="ctr"/>
        <c:lblOffset val="100"/>
        <c:noMultiLvlLbl val="0"/>
      </c:catAx>
      <c:valAx>
        <c:axId val="17264222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26505360"/>
        <c:crosses val="autoZero"/>
        <c:crossBetween val="between"/>
        <c:majorUnit val="0.5"/>
        <c:minorUnit val="0.02"/>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工作表1!$B$1</c:f>
              <c:strCache>
                <c:ptCount val="1"/>
                <c:pt idx="0">
                  <c:v>數列 1</c:v>
                </c:pt>
              </c:strCache>
            </c:strRef>
          </c:tx>
          <c:spPr>
            <a:solidFill>
              <a:schemeClr val="accent3">
                <a:lumMod val="60000"/>
                <a:lumOff val="40000"/>
              </a:schemeClr>
            </a:solidFill>
            <a:ln>
              <a:solidFill>
                <a:schemeClr val="tx1">
                  <a:lumMod val="95000"/>
                  <a:lumOff val="5000"/>
                </a:schemeClr>
              </a:solidFill>
            </a:ln>
            <a:effectLst/>
          </c:spPr>
          <c:invertIfNegative val="0"/>
          <c:dPt>
            <c:idx val="0"/>
            <c:invertIfNegative val="0"/>
            <c:bubble3D val="0"/>
            <c:spPr>
              <a:solidFill>
                <a:schemeClr val="bg1">
                  <a:lumMod val="65000"/>
                </a:schemeClr>
              </a:solidFill>
              <a:ln>
                <a:solidFill>
                  <a:schemeClr val="tx1">
                    <a:lumMod val="95000"/>
                    <a:lumOff val="5000"/>
                  </a:schemeClr>
                </a:solidFill>
              </a:ln>
              <a:effectLst/>
            </c:spPr>
            <c:extLst>
              <c:ext xmlns:c16="http://schemas.microsoft.com/office/drawing/2014/chart" uri="{C3380CC4-5D6E-409C-BE32-E72D297353CC}">
                <c16:uniqueId val="{00000001-5321-E246-90A0-A10A707E9B27}"/>
              </c:ext>
            </c:extLst>
          </c:dPt>
          <c:dPt>
            <c:idx val="1"/>
            <c:invertIfNegative val="0"/>
            <c:bubble3D val="0"/>
            <c:spPr>
              <a:solidFill>
                <a:schemeClr val="accent4"/>
              </a:solidFill>
              <a:ln>
                <a:solidFill>
                  <a:schemeClr val="tx1">
                    <a:lumMod val="95000"/>
                    <a:lumOff val="5000"/>
                  </a:schemeClr>
                </a:solidFill>
              </a:ln>
              <a:effectLst/>
            </c:spPr>
            <c:extLst>
              <c:ext xmlns:c16="http://schemas.microsoft.com/office/drawing/2014/chart" uri="{C3380CC4-5D6E-409C-BE32-E72D297353CC}">
                <c16:uniqueId val="{00000003-5321-E246-90A0-A10A707E9B27}"/>
              </c:ext>
            </c:extLst>
          </c:dPt>
          <c:dPt>
            <c:idx val="2"/>
            <c:invertIfNegative val="0"/>
            <c:bubble3D val="0"/>
            <c:spPr>
              <a:solidFill>
                <a:schemeClr val="accent6"/>
              </a:solidFill>
              <a:ln>
                <a:solidFill>
                  <a:schemeClr val="tx1">
                    <a:lumMod val="95000"/>
                    <a:lumOff val="5000"/>
                  </a:schemeClr>
                </a:solidFill>
              </a:ln>
              <a:effectLst/>
            </c:spPr>
            <c:extLst>
              <c:ext xmlns:c16="http://schemas.microsoft.com/office/drawing/2014/chart" uri="{C3380CC4-5D6E-409C-BE32-E72D297353CC}">
                <c16:uniqueId val="{00000005-5321-E246-90A0-A10A707E9B27}"/>
              </c:ext>
            </c:extLst>
          </c:dPt>
          <c:dPt>
            <c:idx val="3"/>
            <c:invertIfNegative val="0"/>
            <c:bubble3D val="0"/>
            <c:spPr>
              <a:solidFill>
                <a:schemeClr val="accent5"/>
              </a:solidFill>
              <a:ln>
                <a:solidFill>
                  <a:schemeClr val="tx1">
                    <a:lumMod val="95000"/>
                    <a:lumOff val="5000"/>
                  </a:schemeClr>
                </a:solidFill>
              </a:ln>
              <a:effectLst/>
            </c:spPr>
            <c:extLst>
              <c:ext xmlns:c16="http://schemas.microsoft.com/office/drawing/2014/chart" uri="{C3380CC4-5D6E-409C-BE32-E72D297353CC}">
                <c16:uniqueId val="{00000007-5321-E246-90A0-A10A707E9B27}"/>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Times New Roman" charset="0"/>
                    <a:ea typeface="Times New Roman" charset="0"/>
                    <a:cs typeface="Times New Roman" charset="0"/>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工作表1!$E$2:$E$5</c:f>
                <c:numCache>
                  <c:formatCode>General</c:formatCode>
                  <c:ptCount val="4"/>
                  <c:pt idx="0">
                    <c:v>4.5599999999999996</c:v>
                  </c:pt>
                  <c:pt idx="1">
                    <c:v>4.17</c:v>
                  </c:pt>
                  <c:pt idx="2">
                    <c:v>3.87</c:v>
                  </c:pt>
                  <c:pt idx="3">
                    <c:v>5.08</c:v>
                  </c:pt>
                </c:numCache>
              </c:numRef>
            </c:plus>
            <c:minus>
              <c:numRef>
                <c:f>工作表1!$E$2:$E$5</c:f>
                <c:numCache>
                  <c:formatCode>General</c:formatCode>
                  <c:ptCount val="4"/>
                  <c:pt idx="0">
                    <c:v>4.5599999999999996</c:v>
                  </c:pt>
                  <c:pt idx="1">
                    <c:v>4.17</c:v>
                  </c:pt>
                  <c:pt idx="2">
                    <c:v>3.87</c:v>
                  </c:pt>
                  <c:pt idx="3">
                    <c:v>5.08</c:v>
                  </c:pt>
                </c:numCache>
              </c:numRef>
            </c:minus>
            <c:spPr>
              <a:noFill/>
              <a:ln w="28575" cap="flat" cmpd="sng" algn="ctr">
                <a:solidFill>
                  <a:schemeClr val="bg1"/>
                </a:solidFill>
                <a:round/>
              </a:ln>
              <a:effectLst/>
            </c:spPr>
          </c:errBars>
          <c:cat>
            <c:strRef>
              <c:f>工作表1!$A$2:$A$5</c:f>
              <c:strCache>
                <c:ptCount val="4"/>
                <c:pt idx="0">
                  <c:v>類別 1</c:v>
                </c:pt>
                <c:pt idx="1">
                  <c:v>類別 2</c:v>
                </c:pt>
                <c:pt idx="2">
                  <c:v>類別 3</c:v>
                </c:pt>
                <c:pt idx="3">
                  <c:v>類別 4</c:v>
                </c:pt>
              </c:strCache>
            </c:strRef>
          </c:cat>
          <c:val>
            <c:numRef>
              <c:f>工作表1!$B$2:$B$5</c:f>
              <c:numCache>
                <c:formatCode>General</c:formatCode>
                <c:ptCount val="4"/>
                <c:pt idx="0">
                  <c:v>25.3</c:v>
                </c:pt>
                <c:pt idx="1">
                  <c:v>19.600000000000001</c:v>
                </c:pt>
                <c:pt idx="2">
                  <c:v>16.2</c:v>
                </c:pt>
                <c:pt idx="3">
                  <c:v>37.5</c:v>
                </c:pt>
              </c:numCache>
            </c:numRef>
          </c:val>
          <c:extLst>
            <c:ext xmlns:c16="http://schemas.microsoft.com/office/drawing/2014/chart" uri="{C3380CC4-5D6E-409C-BE32-E72D297353CC}">
              <c16:uniqueId val="{00000008-5321-E246-90A0-A10A707E9B27}"/>
            </c:ext>
          </c:extLst>
        </c:ser>
        <c:ser>
          <c:idx val="1"/>
          <c:order val="1"/>
          <c:tx>
            <c:strRef>
              <c:f>工作表1!$C$1</c:f>
              <c:strCache>
                <c:ptCount val="1"/>
                <c:pt idx="0">
                  <c:v>數列 2</c:v>
                </c:pt>
              </c:strCache>
            </c:strRef>
          </c:tx>
          <c:spPr>
            <a:solidFill>
              <a:schemeClr val="tx1">
                <a:lumMod val="95000"/>
                <a:lumOff val="5000"/>
              </a:schemeClr>
            </a:solidFill>
            <a:ln>
              <a:solidFill>
                <a:schemeClr val="tx1">
                  <a:lumMod val="95000"/>
                  <a:lumOff val="5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Times New Roman" charset="0"/>
                    <a:ea typeface="Times New Roman" charset="0"/>
                    <a:cs typeface="Times New Roman" charset="0"/>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類別 1</c:v>
                </c:pt>
                <c:pt idx="1">
                  <c:v>類別 2</c:v>
                </c:pt>
                <c:pt idx="2">
                  <c:v>類別 3</c:v>
                </c:pt>
                <c:pt idx="3">
                  <c:v>類別 4</c:v>
                </c:pt>
              </c:strCache>
            </c:strRef>
          </c:cat>
          <c:val>
            <c:numRef>
              <c:f>工作表1!$C$2:$C$5</c:f>
              <c:numCache>
                <c:formatCode>General</c:formatCode>
                <c:ptCount val="4"/>
                <c:pt idx="0">
                  <c:v>74.7</c:v>
                </c:pt>
                <c:pt idx="1">
                  <c:v>80.400000000000006</c:v>
                </c:pt>
                <c:pt idx="2">
                  <c:v>83.8</c:v>
                </c:pt>
                <c:pt idx="3">
                  <c:v>62.5</c:v>
                </c:pt>
              </c:numCache>
            </c:numRef>
          </c:val>
          <c:extLst>
            <c:ext xmlns:c16="http://schemas.microsoft.com/office/drawing/2014/chart" uri="{C3380CC4-5D6E-409C-BE32-E72D297353CC}">
              <c16:uniqueId val="{00000009-5321-E246-90A0-A10A707E9B27}"/>
            </c:ext>
          </c:extLst>
        </c:ser>
        <c:dLbls>
          <c:showLegendKey val="0"/>
          <c:showVal val="0"/>
          <c:showCatName val="0"/>
          <c:showSerName val="0"/>
          <c:showPercent val="0"/>
          <c:showBubbleSize val="0"/>
        </c:dLbls>
        <c:gapWidth val="100"/>
        <c:overlap val="100"/>
        <c:axId val="1640817840"/>
        <c:axId val="1719909664"/>
      </c:barChart>
      <c:catAx>
        <c:axId val="1640817840"/>
        <c:scaling>
          <c:orientation val="minMax"/>
        </c:scaling>
        <c:delete val="1"/>
        <c:axPos val="b"/>
        <c:numFmt formatCode="General" sourceLinked="1"/>
        <c:majorTickMark val="none"/>
        <c:minorTickMark val="none"/>
        <c:tickLblPos val="nextTo"/>
        <c:crossAx val="1719909664"/>
        <c:crosses val="autoZero"/>
        <c:auto val="1"/>
        <c:lblAlgn val="ctr"/>
        <c:lblOffset val="100"/>
        <c:noMultiLvlLbl val="0"/>
      </c:catAx>
      <c:valAx>
        <c:axId val="17199096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640817840"/>
        <c:crosses val="autoZero"/>
        <c:crossBetween val="between"/>
        <c:majorUnit val="0.5"/>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工作表1!$B$1</c:f>
              <c:strCache>
                <c:ptCount val="1"/>
                <c:pt idx="0">
                  <c:v>數列 1</c:v>
                </c:pt>
              </c:strCache>
            </c:strRef>
          </c:tx>
          <c:spPr>
            <a:solidFill>
              <a:schemeClr val="bg1">
                <a:lumMod val="65000"/>
              </a:schemeClr>
            </a:solidFill>
            <a:ln>
              <a:solidFill>
                <a:schemeClr val="tx1">
                  <a:lumMod val="95000"/>
                  <a:lumOff val="5000"/>
                </a:schemeClr>
              </a:solidFill>
            </a:ln>
            <a:effectLst/>
          </c:spPr>
          <c:invertIfNegative val="0"/>
          <c:dPt>
            <c:idx val="0"/>
            <c:invertIfNegative val="0"/>
            <c:bubble3D val="0"/>
            <c:spPr>
              <a:solidFill>
                <a:srgbClr val="EB7D3B"/>
              </a:solidFill>
              <a:ln>
                <a:solidFill>
                  <a:schemeClr val="tx1">
                    <a:lumMod val="95000"/>
                    <a:lumOff val="5000"/>
                  </a:schemeClr>
                </a:solidFill>
              </a:ln>
              <a:effectLst/>
            </c:spPr>
            <c:extLst>
              <c:ext xmlns:c16="http://schemas.microsoft.com/office/drawing/2014/chart" uri="{C3380CC4-5D6E-409C-BE32-E72D297353CC}">
                <c16:uniqueId val="{00000008-BE0E-024E-AB20-EA683B4CA467}"/>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Times New Roman" charset="0"/>
                    <a:ea typeface="Times New Roman" charset="0"/>
                    <a:cs typeface="Times New Roman" charset="0"/>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工作表1!$E$2:$E$5</c:f>
                <c:numCache>
                  <c:formatCode>General</c:formatCode>
                  <c:ptCount val="4"/>
                  <c:pt idx="0">
                    <c:v>4.82</c:v>
                  </c:pt>
                  <c:pt idx="1">
                    <c:v>5.13</c:v>
                  </c:pt>
                  <c:pt idx="2">
                    <c:v>4.4400000000000004</c:v>
                  </c:pt>
                  <c:pt idx="3">
                    <c:v>4.5599999999999996</c:v>
                  </c:pt>
                </c:numCache>
              </c:numRef>
            </c:plus>
            <c:minus>
              <c:numRef>
                <c:f>工作表1!$E$2:$E$5</c:f>
                <c:numCache>
                  <c:formatCode>General</c:formatCode>
                  <c:ptCount val="4"/>
                  <c:pt idx="0">
                    <c:v>4.82</c:v>
                  </c:pt>
                  <c:pt idx="1">
                    <c:v>5.13</c:v>
                  </c:pt>
                  <c:pt idx="2">
                    <c:v>4.4400000000000004</c:v>
                  </c:pt>
                  <c:pt idx="3">
                    <c:v>4.5599999999999996</c:v>
                  </c:pt>
                </c:numCache>
              </c:numRef>
            </c:minus>
            <c:spPr>
              <a:noFill/>
              <a:ln w="28575" cap="flat" cmpd="sng" algn="ctr">
                <a:solidFill>
                  <a:schemeClr val="bg1"/>
                </a:solidFill>
                <a:round/>
              </a:ln>
              <a:effectLst/>
            </c:spPr>
          </c:errBars>
          <c:cat>
            <c:strRef>
              <c:f>工作表1!$A$2</c:f>
              <c:strCache>
                <c:ptCount val="1"/>
                <c:pt idx="0">
                  <c:v>類別 1</c:v>
                </c:pt>
              </c:strCache>
            </c:strRef>
          </c:cat>
          <c:val>
            <c:numRef>
              <c:f>工作表1!$B$2</c:f>
              <c:numCache>
                <c:formatCode>General</c:formatCode>
                <c:ptCount val="1"/>
                <c:pt idx="0">
                  <c:v>30.1</c:v>
                </c:pt>
              </c:numCache>
            </c:numRef>
          </c:val>
          <c:extLst>
            <c:ext xmlns:c16="http://schemas.microsoft.com/office/drawing/2014/chart" uri="{C3380CC4-5D6E-409C-BE32-E72D297353CC}">
              <c16:uniqueId val="{00000000-BE0E-024E-AB20-EA683B4CA467}"/>
            </c:ext>
          </c:extLst>
        </c:ser>
        <c:ser>
          <c:idx val="1"/>
          <c:order val="1"/>
          <c:tx>
            <c:strRef>
              <c:f>工作表1!$C$1</c:f>
              <c:strCache>
                <c:ptCount val="1"/>
                <c:pt idx="0">
                  <c:v>數列 2</c:v>
                </c:pt>
              </c:strCache>
            </c:strRef>
          </c:tx>
          <c:spPr>
            <a:solidFill>
              <a:srgbClr val="A6A6A6"/>
            </a:solidFill>
            <a:ln>
              <a:solidFill>
                <a:schemeClr val="tx1">
                  <a:lumMod val="95000"/>
                  <a:lumOff val="5000"/>
                </a:schemeClr>
              </a:solidFill>
            </a:ln>
            <a:effectLst/>
          </c:spPr>
          <c:invertIfNegative val="0"/>
          <c:dPt>
            <c:idx val="0"/>
            <c:invertIfNegative val="0"/>
            <c:bubble3D val="0"/>
            <c:spPr>
              <a:solidFill>
                <a:srgbClr val="A6A6A6"/>
              </a:solidFill>
              <a:ln>
                <a:solidFill>
                  <a:schemeClr val="tx1">
                    <a:lumMod val="95000"/>
                    <a:lumOff val="5000"/>
                  </a:schemeClr>
                </a:solidFill>
              </a:ln>
              <a:effectLst/>
            </c:spPr>
            <c:extLst>
              <c:ext xmlns:c16="http://schemas.microsoft.com/office/drawing/2014/chart" uri="{C3380CC4-5D6E-409C-BE32-E72D297353CC}">
                <c16:uniqueId val="{00000002-BE0E-024E-AB20-EA683B4CA467}"/>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Times New Roman" charset="0"/>
                    <a:ea typeface="Times New Roman" charset="0"/>
                    <a:cs typeface="Times New Roman" charset="0"/>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c:f>
              <c:strCache>
                <c:ptCount val="1"/>
                <c:pt idx="0">
                  <c:v>類別 1</c:v>
                </c:pt>
              </c:strCache>
            </c:strRef>
          </c:cat>
          <c:val>
            <c:numRef>
              <c:f>工作表1!$C$2</c:f>
              <c:numCache>
                <c:formatCode>General</c:formatCode>
                <c:ptCount val="1"/>
                <c:pt idx="0">
                  <c:v>69.900000000000006</c:v>
                </c:pt>
              </c:numCache>
            </c:numRef>
          </c:val>
          <c:extLst>
            <c:ext xmlns:c16="http://schemas.microsoft.com/office/drawing/2014/chart" uri="{C3380CC4-5D6E-409C-BE32-E72D297353CC}">
              <c16:uniqueId val="{00000007-BE0E-024E-AB20-EA683B4CA467}"/>
            </c:ext>
          </c:extLst>
        </c:ser>
        <c:dLbls>
          <c:showLegendKey val="0"/>
          <c:showVal val="0"/>
          <c:showCatName val="0"/>
          <c:showSerName val="0"/>
          <c:showPercent val="0"/>
          <c:showBubbleSize val="0"/>
        </c:dLbls>
        <c:gapWidth val="100"/>
        <c:overlap val="100"/>
        <c:axId val="1726505360"/>
        <c:axId val="1726422288"/>
      </c:barChart>
      <c:catAx>
        <c:axId val="1726505360"/>
        <c:scaling>
          <c:orientation val="minMax"/>
        </c:scaling>
        <c:delete val="1"/>
        <c:axPos val="b"/>
        <c:numFmt formatCode="General" sourceLinked="1"/>
        <c:majorTickMark val="none"/>
        <c:minorTickMark val="none"/>
        <c:tickLblPos val="nextTo"/>
        <c:crossAx val="1726422288"/>
        <c:crosses val="autoZero"/>
        <c:auto val="1"/>
        <c:lblAlgn val="ctr"/>
        <c:lblOffset val="100"/>
        <c:noMultiLvlLbl val="0"/>
      </c:catAx>
      <c:valAx>
        <c:axId val="17264222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726505360"/>
        <c:crosses val="autoZero"/>
        <c:crossBetween val="between"/>
        <c:majorUnit val="0.5"/>
        <c:minorUnit val="0.02"/>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F7BC8-52DE-6B4B-B6B2-D4BF2D62BF96}" type="datetimeFigureOut">
              <a:rPr kumimoji="1" lang="zh-TW" altLang="en-US" smtClean="0"/>
              <a:t>2018/9/7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92F41-446F-244E-95D1-1C45CC4A4567}" type="slidenum">
              <a:rPr kumimoji="1" lang="zh-TW" altLang="en-US" smtClean="0"/>
              <a:t>‹#›</a:t>
            </a:fld>
            <a:endParaRPr kumimoji="1" lang="zh-TW" altLang="en-US"/>
          </a:p>
        </p:txBody>
      </p:sp>
    </p:spTree>
    <p:extLst>
      <p:ext uri="{BB962C8B-B14F-4D97-AF65-F5344CB8AC3E}">
        <p14:creationId xmlns:p14="http://schemas.microsoft.com/office/powerpoint/2010/main" val="875640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0</a:t>
            </a:fld>
            <a:endParaRPr kumimoji="1" lang="zh-TW" altLang="en-US"/>
          </a:p>
        </p:txBody>
      </p:sp>
    </p:spTree>
    <p:extLst>
      <p:ext uri="{BB962C8B-B14F-4D97-AF65-F5344CB8AC3E}">
        <p14:creationId xmlns:p14="http://schemas.microsoft.com/office/powerpoint/2010/main" val="3210283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Next, how can we train the model without paired data with the help of disentangled representation? Given  two unpaired images, we encode them into content and attribute features. since the content space is shared between two domains, we can swap the content features.</a:t>
            </a:r>
          </a:p>
          <a:p>
            <a:r>
              <a:rPr kumimoji="1" lang="en-US" altLang="zh-TW" dirty="0"/>
              <a:t>And then we perform the first translation. The translated results u have y content x style, v have x content y style. We perform the same procedure again, encode, swap and perform the second translation. The results of the second translation should reconstruct the original input images. We call it cross-cycle consistency. Please find the implementation details and other loss functions in the paper or visit us in the poster session.</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9</a:t>
            </a:fld>
            <a:endParaRPr kumimoji="1" lang="zh-TW" altLang="en-US"/>
          </a:p>
        </p:txBody>
      </p:sp>
    </p:spTree>
    <p:extLst>
      <p:ext uri="{BB962C8B-B14F-4D97-AF65-F5344CB8AC3E}">
        <p14:creationId xmlns:p14="http://schemas.microsoft.com/office/powerpoint/2010/main" val="4160589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However cross-cycle consistency alone cannot guarantee the disentanglement of content and attribute space.</a:t>
            </a:r>
          </a:p>
          <a:p>
            <a:r>
              <a:rPr kumimoji="1" lang="en-US" altLang="zh-TW" dirty="0"/>
              <a:t>Therefore, we apply a content discriminator on the encoded content features.</a:t>
            </a:r>
          </a:p>
          <a:p>
            <a:r>
              <a:rPr kumimoji="1" lang="en-US" altLang="zh-TW" dirty="0"/>
              <a:t>The discriminator aims to discriminate which domain is the content feature from.</a:t>
            </a:r>
          </a:p>
          <a:p>
            <a:r>
              <a:rPr kumimoji="1" lang="en-US" altLang="zh-TW" dirty="0"/>
              <a:t>With the adversarial training, the content encoder will attempt to encode only the domain-invariant features.</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10</a:t>
            </a:fld>
            <a:endParaRPr kumimoji="1" lang="zh-TW" altLang="en-US"/>
          </a:p>
        </p:txBody>
      </p:sp>
    </p:spTree>
    <p:extLst>
      <p:ext uri="{BB962C8B-B14F-4D97-AF65-F5344CB8AC3E}">
        <p14:creationId xmlns:p14="http://schemas.microsoft.com/office/powerpoint/2010/main" val="2794472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Here are some generated results of our model, the translations are </a:t>
            </a:r>
            <a:r>
              <a:rPr kumimoji="1" lang="en-US" altLang="zh-TW"/>
              <a:t>all multimodal.</a:t>
            </a:r>
            <a:endParaRPr kumimoji="1" lang="en-US" altLang="zh-TW" dirty="0"/>
          </a:p>
          <a:p>
            <a:r>
              <a:rPr kumimoji="1" lang="en-US" altLang="zh-TW" dirty="0"/>
              <a:t>We roughly divide translation into two categories: one with only color changes, and one with shape variation.</a:t>
            </a:r>
          </a:p>
          <a:p>
            <a:r>
              <a:rPr kumimoji="1" lang="en-US" altLang="zh-TW" dirty="0"/>
              <a:t>Our model performs well on both cases.</a:t>
            </a:r>
          </a:p>
          <a:p>
            <a:r>
              <a:rPr kumimoji="1" lang="en-US" altLang="zh-TW" dirty="0"/>
              <a:t>We first show the color changes cases, including seasonal changes, winter to summer, and translation from real image to artwork.</a:t>
            </a:r>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11</a:t>
            </a:fld>
            <a:endParaRPr kumimoji="1" lang="zh-TW" altLang="en-US"/>
          </a:p>
        </p:txBody>
      </p:sp>
    </p:spTree>
    <p:extLst>
      <p:ext uri="{BB962C8B-B14F-4D97-AF65-F5344CB8AC3E}">
        <p14:creationId xmlns:p14="http://schemas.microsoft.com/office/powerpoint/2010/main" val="383027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Then we show two shape variations cases.</a:t>
            </a:r>
          </a:p>
          <a:p>
            <a:r>
              <a:rPr kumimoji="1" lang="en-US" altLang="zh-TW" dirty="0"/>
              <a:t>Photo portrait to artwork portrait.</a:t>
            </a:r>
          </a:p>
          <a:p>
            <a:r>
              <a:rPr kumimoji="1" lang="en-US" altLang="zh-TW" dirty="0"/>
              <a:t>Cat to dog</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12</a:t>
            </a:fld>
            <a:endParaRPr kumimoji="1" lang="zh-TW" altLang="en-US"/>
          </a:p>
        </p:txBody>
      </p:sp>
    </p:spTree>
    <p:extLst>
      <p:ext uri="{BB962C8B-B14F-4D97-AF65-F5344CB8AC3E}">
        <p14:creationId xmlns:p14="http://schemas.microsoft.com/office/powerpoint/2010/main" val="240056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can perform example-guided translation.</a:t>
            </a:r>
          </a:p>
          <a:p>
            <a:r>
              <a:rPr kumimoji="1" lang="en-US" altLang="zh-TW" dirty="0"/>
              <a:t>One domain provides content, the other provides attribute.</a:t>
            </a:r>
          </a:p>
          <a:p>
            <a:r>
              <a:rPr kumimoji="1" lang="en-US" altLang="zh-TW" dirty="0"/>
              <a:t>The translation results will contain desired attribute</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13</a:t>
            </a:fld>
            <a:endParaRPr kumimoji="1" lang="zh-TW" altLang="en-US"/>
          </a:p>
        </p:txBody>
      </p:sp>
    </p:spTree>
    <p:extLst>
      <p:ext uri="{BB962C8B-B14F-4D97-AF65-F5344CB8AC3E}">
        <p14:creationId xmlns:p14="http://schemas.microsoft.com/office/powerpoint/2010/main" val="757817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Since the content space is shared between two domains, we can even perform translation within the same domain.</a:t>
            </a:r>
          </a:p>
          <a:p>
            <a:r>
              <a:rPr kumimoji="1" lang="en-US" altLang="zh-TW" dirty="0"/>
              <a:t>one image provides content, the other provides attribute</a:t>
            </a:r>
          </a:p>
          <a:p>
            <a:r>
              <a:rPr kumimoji="1" lang="en-US" altLang="zh-TW" dirty="0"/>
              <a:t>The content and attribute come from the same domain. Then we perform the translation</a:t>
            </a:r>
          </a:p>
          <a:p>
            <a:r>
              <a:rPr kumimoji="1" lang="en-US" altLang="zh-TW" dirty="0"/>
              <a:t>Note that we do not include this translation during training.</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14</a:t>
            </a:fld>
            <a:endParaRPr kumimoji="1" lang="zh-TW" altLang="en-US"/>
          </a:p>
        </p:txBody>
      </p:sp>
    </p:spTree>
    <p:extLst>
      <p:ext uri="{BB962C8B-B14F-4D97-AF65-F5344CB8AC3E}">
        <p14:creationId xmlns:p14="http://schemas.microsoft.com/office/powerpoint/2010/main" val="59417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compare our method with several baseline. First, inject additional noise vectors into </a:t>
            </a:r>
            <a:r>
              <a:rPr kumimoji="1" lang="en-US" altLang="zh-TW" dirty="0" err="1"/>
              <a:t>CylcleGAN</a:t>
            </a:r>
            <a:r>
              <a:rPr kumimoji="1" lang="en-US" altLang="zh-TW" dirty="0"/>
              <a:t>. However, without explicit constraints on the additional noise vectors, </a:t>
            </a:r>
            <a:r>
              <a:rPr kumimoji="1" lang="en-US" altLang="zh-TW" dirty="0" err="1"/>
              <a:t>CycleGAN</a:t>
            </a:r>
            <a:r>
              <a:rPr kumimoji="1" lang="en-US" altLang="zh-TW" dirty="0"/>
              <a:t> will ignore the </a:t>
            </a:r>
            <a:r>
              <a:rPr kumimoji="1" lang="en-US" altLang="zh-TW" dirty="0" err="1"/>
              <a:t>additonal</a:t>
            </a:r>
            <a:r>
              <a:rPr kumimoji="1" lang="en-US" altLang="zh-TW" dirty="0"/>
              <a:t> vector. Second, we generate pseudo-paired data by </a:t>
            </a:r>
            <a:r>
              <a:rPr kumimoji="1" lang="en-US" altLang="zh-TW" dirty="0" err="1"/>
              <a:t>CycleGAN</a:t>
            </a:r>
            <a:r>
              <a:rPr kumimoji="1" lang="en-US" altLang="zh-TW" dirty="0"/>
              <a:t> and train with </a:t>
            </a:r>
            <a:r>
              <a:rPr kumimoji="1" lang="en-US" altLang="zh-TW" dirty="0" err="1"/>
              <a:t>BicycleGAN</a:t>
            </a:r>
            <a:r>
              <a:rPr kumimoji="1" lang="en-US" altLang="zh-TW" dirty="0"/>
              <a:t>. It does show variation, however, since </a:t>
            </a:r>
            <a:r>
              <a:rPr kumimoji="1" lang="en-US" altLang="zh-TW" dirty="0" err="1"/>
              <a:t>CycleGAN</a:t>
            </a:r>
            <a:r>
              <a:rPr kumimoji="1" lang="en-US" altLang="zh-TW" dirty="0"/>
              <a:t> itself suffers from mode collapse to some extent, the variation is limited.  And the quality of the pseudo-</a:t>
            </a:r>
            <a:r>
              <a:rPr kumimoji="1" lang="en-US" altLang="zh-TW" dirty="0" err="1"/>
              <a:t>groundtruth</a:t>
            </a:r>
            <a:r>
              <a:rPr kumimoji="1" lang="en-US" altLang="zh-TW" dirty="0"/>
              <a:t> is not uniformly well, the translation results have some detailed artifacts.</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15</a:t>
            </a:fld>
            <a:endParaRPr kumimoji="1" lang="zh-TW" altLang="en-US"/>
          </a:p>
        </p:txBody>
      </p:sp>
    </p:spTree>
    <p:extLst>
      <p:ext uri="{BB962C8B-B14F-4D97-AF65-F5344CB8AC3E}">
        <p14:creationId xmlns:p14="http://schemas.microsoft.com/office/powerpoint/2010/main" val="3312289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evaluate the realism by user study. We provide two images and ask user “which image is more realistic. The left hand side is the comparison of other methods with our model. The bar shows the percentage of preference in comparisons. The right hand side is the comparison with the real image. We perform better than most baseline methods. </a:t>
            </a:r>
            <a:r>
              <a:rPr kumimoji="1" lang="en-US" altLang="zh-TW" dirty="0" err="1"/>
              <a:t>CycleGAN</a:t>
            </a:r>
            <a:r>
              <a:rPr kumimoji="1" lang="en-US" altLang="zh-TW" dirty="0"/>
              <a:t> performs better in quality at the cost of </a:t>
            </a:r>
            <a:r>
              <a:rPr kumimoji="1" lang="en-US" altLang="zh-TW" dirty="0" err="1"/>
              <a:t>diverisy</a:t>
            </a:r>
            <a:r>
              <a:rPr kumimoji="1" lang="en-US" altLang="zh-TW" dirty="0"/>
              <a:t>.</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16</a:t>
            </a:fld>
            <a:endParaRPr kumimoji="1" lang="zh-TW" altLang="en-US"/>
          </a:p>
        </p:txBody>
      </p:sp>
    </p:spTree>
    <p:extLst>
      <p:ext uri="{BB962C8B-B14F-4D97-AF65-F5344CB8AC3E}">
        <p14:creationId xmlns:p14="http://schemas.microsoft.com/office/powerpoint/2010/main" val="89245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We evaluate diversity with the LPIPS metric. </a:t>
            </a:r>
          </a:p>
          <a:p>
            <a:r>
              <a:rPr kumimoji="1" lang="en-US" altLang="zh-TW" dirty="0"/>
              <a:t>It can be viewed as the average feature distance within a collection of images.</a:t>
            </a:r>
          </a:p>
          <a:p>
            <a:r>
              <a:rPr kumimoji="1" lang="en-US" altLang="zh-TW" dirty="0"/>
              <a:t>Our model outperforms the unimodal methods as well as the baseline multimodal methods.</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17</a:t>
            </a:fld>
            <a:endParaRPr kumimoji="1" lang="zh-TW" altLang="en-US"/>
          </a:p>
        </p:txBody>
      </p:sp>
    </p:spTree>
    <p:extLst>
      <p:ext uri="{BB962C8B-B14F-4D97-AF65-F5344CB8AC3E}">
        <p14:creationId xmlns:p14="http://schemas.microsoft.com/office/powerpoint/2010/main" val="1687850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Now, we demonstrate the importance of the content discriminator.</a:t>
            </a:r>
          </a:p>
          <a:p>
            <a:r>
              <a:rPr kumimoji="1" lang="en-US" altLang="zh-TW" dirty="0"/>
              <a:t>Qualitatively, the model can still generate diverse images without the content discriminator, however, without the help of the content discriminator to disentangle the domain-invariant content and domain-specific attribute, the model fails to capture desirable details, like color of tree and sky, it can only perform global color variation.</a:t>
            </a:r>
          </a:p>
          <a:p>
            <a:r>
              <a:rPr kumimoji="1" lang="en-US" altLang="zh-TW" dirty="0"/>
              <a:t>Quantitatively, our model is more realistic and more diverse with the help of the content discriminator.</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18</a:t>
            </a:fld>
            <a:endParaRPr kumimoji="1" lang="zh-TW" altLang="en-US"/>
          </a:p>
        </p:txBody>
      </p:sp>
    </p:spTree>
    <p:extLst>
      <p:ext uri="{BB962C8B-B14F-4D97-AF65-F5344CB8AC3E}">
        <p14:creationId xmlns:p14="http://schemas.microsoft.com/office/powerpoint/2010/main" val="44643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Image to image translation aims to learn the mapping between two visual domains.</a:t>
            </a:r>
          </a:p>
          <a:p>
            <a:r>
              <a:rPr kumimoji="1" lang="en-US" altLang="zh-TW" dirty="0"/>
              <a:t>For ex, colorization, we learn to map gray to color images.  Image synthesis, we learn to map semantic label to real image</a:t>
            </a:r>
          </a:p>
          <a:p>
            <a:r>
              <a:rPr kumimoji="1" lang="en-US" altLang="zh-TW" dirty="0"/>
              <a:t>We can even learn the mapping for two domains that corresponding data does not exist, for ex, horse to zebra</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a:t>
            </a:fld>
            <a:endParaRPr kumimoji="1" lang="zh-TW" altLang="en-US"/>
          </a:p>
        </p:txBody>
      </p:sp>
    </p:spTree>
    <p:extLst>
      <p:ext uri="{BB962C8B-B14F-4D97-AF65-F5344CB8AC3E}">
        <p14:creationId xmlns:p14="http://schemas.microsoft.com/office/powerpoint/2010/main" val="1654928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Recently, there are some concurrent work proposes similar idea despite some interesting differences.</a:t>
            </a:r>
          </a:p>
          <a:p>
            <a:r>
              <a:rPr kumimoji="1" lang="en-US" altLang="zh-TW" dirty="0"/>
              <a:t>We encourage everyone to check them up to have better understanding on this topic.</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19</a:t>
            </a:fld>
            <a:endParaRPr kumimoji="1" lang="zh-TW" altLang="en-US"/>
          </a:p>
        </p:txBody>
      </p:sp>
    </p:spTree>
    <p:extLst>
      <p:ext uri="{BB962C8B-B14F-4D97-AF65-F5344CB8AC3E}">
        <p14:creationId xmlns:p14="http://schemas.microsoft.com/office/powerpoint/2010/main" val="2629923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In conclusion, we propose to leverage disentangled representation with the help of cross-cycle consistency to achieve diverse image-to-image translation with unpaired data.</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20</a:t>
            </a:fld>
            <a:endParaRPr kumimoji="1" lang="zh-TW" altLang="en-US"/>
          </a:p>
        </p:txBody>
      </p:sp>
    </p:spTree>
    <p:extLst>
      <p:ext uri="{BB962C8B-B14F-4D97-AF65-F5344CB8AC3E}">
        <p14:creationId xmlns:p14="http://schemas.microsoft.com/office/powerpoint/2010/main" val="377435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Thank you for your attention.</a:t>
            </a:r>
          </a:p>
          <a:p>
            <a:r>
              <a:rPr kumimoji="1" lang="en-US" altLang="zh-TW" dirty="0"/>
              <a:t>Code and data are available.</a:t>
            </a:r>
          </a:p>
          <a:p>
            <a:r>
              <a:rPr kumimoji="1" lang="en-US" altLang="zh-TW" dirty="0"/>
              <a:t>Please visit us in the poster session, our poster number is 89</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21</a:t>
            </a:fld>
            <a:endParaRPr kumimoji="1" lang="zh-TW" altLang="en-US"/>
          </a:p>
        </p:txBody>
      </p:sp>
    </p:spTree>
    <p:extLst>
      <p:ext uri="{BB962C8B-B14F-4D97-AF65-F5344CB8AC3E}">
        <p14:creationId xmlns:p14="http://schemas.microsoft.com/office/powerpoint/2010/main" val="128209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There are some challenges in image2image translation. </a:t>
            </a:r>
          </a:p>
          <a:p>
            <a:r>
              <a:rPr kumimoji="1" lang="en-US" altLang="zh-TW" dirty="0"/>
              <a:t>First, although some translation can be learned with paired data, but in most cases, paired training data is scarce, or even does not exist.</a:t>
            </a:r>
          </a:p>
          <a:p>
            <a:r>
              <a:rPr kumimoji="1" lang="en-US" altLang="zh-TW" dirty="0"/>
              <a:t>Second, no matter the data is paired or not, most translations are in nature multimodal, that is, one-to-many mapping.</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2</a:t>
            </a:fld>
            <a:endParaRPr kumimoji="1" lang="zh-TW" altLang="en-US"/>
          </a:p>
        </p:txBody>
      </p:sp>
    </p:spTree>
    <p:extLst>
      <p:ext uri="{BB962C8B-B14F-4D97-AF65-F5344CB8AC3E}">
        <p14:creationId xmlns:p14="http://schemas.microsoft.com/office/powerpoint/2010/main" val="2824612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I will introduce how previous work deals with these two challenges. First, let’s put aside all constraints. Assuming we have paired data, we can ask the model to learn the mapping function. The model can be trained with adversarial loss that a  discriminator attempts to discriminate the pair is real or fake. We can illustrate the translation by this. It encodes the source domain onto a latent space,  then decodes it to the target domain</a:t>
            </a:r>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3</a:t>
            </a:fld>
            <a:endParaRPr kumimoji="1" lang="zh-TW" altLang="en-US"/>
          </a:p>
        </p:txBody>
      </p:sp>
    </p:spTree>
    <p:extLst>
      <p:ext uri="{BB962C8B-B14F-4D97-AF65-F5344CB8AC3E}">
        <p14:creationId xmlns:p14="http://schemas.microsoft.com/office/powerpoint/2010/main" val="4274200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Now, in many cases, the training data is unpaired. What can we do? </a:t>
            </a:r>
          </a:p>
          <a:p>
            <a:r>
              <a:rPr kumimoji="1" lang="en-US" altLang="zh-TW" dirty="0"/>
              <a:t>We first perform forward translation just like the previous paired case. And then we perform the backward translation. </a:t>
            </a:r>
          </a:p>
          <a:p>
            <a:r>
              <a:rPr kumimoji="1" lang="en-US" altLang="zh-TW" dirty="0"/>
              <a:t>we can train the model with cycle consistency, that is, reconstruction loss.</a:t>
            </a:r>
          </a:p>
          <a:p>
            <a:r>
              <a:rPr kumimoji="1" lang="en-US" altLang="zh-TW" dirty="0"/>
              <a:t>It can be illustrated like this. It includes the forward encoding-decoding, and backward encoding-decoding. Some work makes an assumption that the latent space is shared</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4</a:t>
            </a:fld>
            <a:endParaRPr kumimoji="1" lang="zh-TW" altLang="en-US"/>
          </a:p>
        </p:txBody>
      </p:sp>
    </p:spTree>
    <p:extLst>
      <p:ext uri="{BB962C8B-B14F-4D97-AF65-F5344CB8AC3E}">
        <p14:creationId xmlns:p14="http://schemas.microsoft.com/office/powerpoint/2010/main" val="299316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Now, let’s see how to tackle the multimodal constraints. Assuming we have paired training data. </a:t>
            </a:r>
          </a:p>
          <a:p>
            <a:r>
              <a:rPr kumimoji="1" lang="en-US" altLang="zh-TW" dirty="0"/>
              <a:t>One domain provides shared information between domains, like contour and shape. The other domain provides style information, like color.</a:t>
            </a:r>
          </a:p>
          <a:p>
            <a:r>
              <a:rPr kumimoji="1" lang="en-US" altLang="zh-TW" dirty="0"/>
              <a:t>These two components are used to reconstruct the target images. It can be illustrated like this, it augments an additional space for the target domain.</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5</a:t>
            </a:fld>
            <a:endParaRPr kumimoji="1" lang="zh-TW" altLang="en-US"/>
          </a:p>
        </p:txBody>
      </p:sp>
    </p:spTree>
    <p:extLst>
      <p:ext uri="{BB962C8B-B14F-4D97-AF65-F5344CB8AC3E}">
        <p14:creationId xmlns:p14="http://schemas.microsoft.com/office/powerpoint/2010/main" val="186555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Our model combines the advantages of previous methods and deal with the setting that can generate diverse results with unpaired data. We propose to explicitly disentangle the image representation into a domain-invariant content space, and a domain-specific attribute space. We abbreviate our model as DRIT. Note that although some previous work also uses an augmented space, they do not enforce the disjoint of the content and attribute space. In the following I will explain in details how this disentangled representation can help multimodal mapping as well as training with unpaired data.</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6</a:t>
            </a:fld>
            <a:endParaRPr kumimoji="1" lang="zh-TW" altLang="en-US"/>
          </a:p>
        </p:txBody>
      </p:sp>
    </p:spTree>
    <p:extLst>
      <p:ext uri="{BB962C8B-B14F-4D97-AF65-F5344CB8AC3E}">
        <p14:creationId xmlns:p14="http://schemas.microsoft.com/office/powerpoint/2010/main" val="41866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First, let’s revisit the usage of attribute space.</a:t>
            </a:r>
          </a:p>
          <a:p>
            <a:r>
              <a:rPr kumimoji="1" lang="en-US" altLang="zh-TW" dirty="0"/>
              <a:t>Why can additional attribute space help multimodal translation?</a:t>
            </a:r>
          </a:p>
          <a:p>
            <a:r>
              <a:rPr kumimoji="1" lang="en-US" altLang="zh-TW" dirty="0"/>
              <a:t>One domain provides the domain-invariant features, and we can randomly sample in the attribute space to generate diverse results.</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7</a:t>
            </a:fld>
            <a:endParaRPr kumimoji="1" lang="zh-TW" altLang="en-US"/>
          </a:p>
        </p:txBody>
      </p:sp>
    </p:spTree>
    <p:extLst>
      <p:ext uri="{BB962C8B-B14F-4D97-AF65-F5344CB8AC3E}">
        <p14:creationId xmlns:p14="http://schemas.microsoft.com/office/powerpoint/2010/main" val="3644082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With the attribute space, we can also perform example-guided translation.</a:t>
            </a:r>
          </a:p>
          <a:p>
            <a:r>
              <a:rPr kumimoji="1" lang="en-US" altLang="zh-TW" dirty="0"/>
              <a:t>Given an image with desired attribute, we can perform translation with the mapped attribute representation.</a:t>
            </a:r>
            <a:endParaRPr kumimoji="1" lang="zh-TW" altLang="en-US" dirty="0"/>
          </a:p>
        </p:txBody>
      </p:sp>
      <p:sp>
        <p:nvSpPr>
          <p:cNvPr id="4" name="投影片編號版面配置區 3"/>
          <p:cNvSpPr>
            <a:spLocks noGrp="1"/>
          </p:cNvSpPr>
          <p:nvPr>
            <p:ph type="sldNum" sz="quarter" idx="10"/>
          </p:nvPr>
        </p:nvSpPr>
        <p:spPr/>
        <p:txBody>
          <a:bodyPr/>
          <a:lstStyle/>
          <a:p>
            <a:fld id="{0CC92F41-446F-244E-95D1-1C45CC4A4567}" type="slidenum">
              <a:rPr kumimoji="1" lang="zh-TW" altLang="en-US" smtClean="0"/>
              <a:t>8</a:t>
            </a:fld>
            <a:endParaRPr kumimoji="1" lang="zh-TW" altLang="en-US"/>
          </a:p>
        </p:txBody>
      </p:sp>
    </p:spTree>
    <p:extLst>
      <p:ext uri="{BB962C8B-B14F-4D97-AF65-F5344CB8AC3E}">
        <p14:creationId xmlns:p14="http://schemas.microsoft.com/office/powerpoint/2010/main" val="138122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4008E9-5ADF-184D-A7F5-EEBAACE507DE}"/>
              </a:ext>
            </a:extLst>
          </p:cNvPr>
          <p:cNvSpPr>
            <a:spLocks noGrp="1"/>
          </p:cNvSpPr>
          <p:nvPr>
            <p:ph type="ctrTitle"/>
          </p:nvPr>
        </p:nvSpPr>
        <p:spPr>
          <a:xfrm>
            <a:off x="1524000" y="1122363"/>
            <a:ext cx="9144000" cy="2387600"/>
          </a:xfrm>
        </p:spPr>
        <p:txBody>
          <a:bodyPr anchor="b"/>
          <a:lstStyle>
            <a:lvl1pPr algn="ctr">
              <a:defRPr sz="6000">
                <a:solidFill>
                  <a:schemeClr val="tx2">
                    <a:lumMod val="75000"/>
                  </a:schemeClr>
                </a:solidFill>
              </a:defRPr>
            </a:lvl1pPr>
          </a:lstStyle>
          <a:p>
            <a:r>
              <a:rPr kumimoji="1" lang="zh-TW" altLang="en-US" dirty="0"/>
              <a:t>按一下以編輯母片標題樣式</a:t>
            </a:r>
          </a:p>
        </p:txBody>
      </p:sp>
      <p:sp>
        <p:nvSpPr>
          <p:cNvPr id="3" name="副標題 2">
            <a:extLst>
              <a:ext uri="{FF2B5EF4-FFF2-40B4-BE49-F238E27FC236}">
                <a16:creationId xmlns:a16="http://schemas.microsoft.com/office/drawing/2014/main" id="{0D89B80E-AC10-F049-A8E0-E89EE0010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32FFD09A-27B8-9440-A21E-7B185E8139F1}"/>
              </a:ext>
            </a:extLst>
          </p:cNvPr>
          <p:cNvSpPr>
            <a:spLocks noGrp="1"/>
          </p:cNvSpPr>
          <p:nvPr>
            <p:ph type="dt" sz="half" idx="10"/>
          </p:nvPr>
        </p:nvSpPr>
        <p:spPr/>
        <p:txBody>
          <a:bodyPr/>
          <a:lstStyle/>
          <a:p>
            <a:fld id="{BC768A87-6BB9-D94D-9BC8-E638399E1103}" type="datetime1">
              <a:rPr kumimoji="1" lang="zh-TW" altLang="en-US" smtClean="0"/>
              <a:t>2018/9/7</a:t>
            </a:fld>
            <a:endParaRPr kumimoji="1" lang="zh-TW" altLang="en-US"/>
          </a:p>
        </p:txBody>
      </p:sp>
      <p:sp>
        <p:nvSpPr>
          <p:cNvPr id="5" name="頁尾版面配置區 4">
            <a:extLst>
              <a:ext uri="{FF2B5EF4-FFF2-40B4-BE49-F238E27FC236}">
                <a16:creationId xmlns:a16="http://schemas.microsoft.com/office/drawing/2014/main" id="{E63E5960-270D-034F-8B9E-341A994C3EA9}"/>
              </a:ext>
            </a:extLst>
          </p:cNvPr>
          <p:cNvSpPr>
            <a:spLocks noGrp="1"/>
          </p:cNvSpPr>
          <p:nvPr>
            <p:ph type="ftr" sz="quarter" idx="11"/>
          </p:nvPr>
        </p:nvSpPr>
        <p:spPr/>
        <p:txBody>
          <a:bodyPr/>
          <a:lstStyle/>
          <a:p>
            <a:endParaRPr kumimoji="1" lang="zh-TW" altLang="en-US"/>
          </a:p>
        </p:txBody>
      </p:sp>
    </p:spTree>
    <p:extLst>
      <p:ext uri="{BB962C8B-B14F-4D97-AF65-F5344CB8AC3E}">
        <p14:creationId xmlns:p14="http://schemas.microsoft.com/office/powerpoint/2010/main" val="3243140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90F19A-677A-434D-9785-E159262147E4}"/>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2CBF3ED9-EBC0-6143-AA42-A38F58BB5931}"/>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B9FAA66B-CE55-B447-AD74-29174797040E}"/>
              </a:ext>
            </a:extLst>
          </p:cNvPr>
          <p:cNvSpPr>
            <a:spLocks noGrp="1"/>
          </p:cNvSpPr>
          <p:nvPr>
            <p:ph type="dt" sz="half" idx="10"/>
          </p:nvPr>
        </p:nvSpPr>
        <p:spPr/>
        <p:txBody>
          <a:bodyPr/>
          <a:lstStyle/>
          <a:p>
            <a:fld id="{621327DC-0DFB-A44D-9D6F-D45AD71B761F}" type="datetime1">
              <a:rPr kumimoji="1" lang="zh-TW" altLang="en-US" smtClean="0"/>
              <a:t>2018/9/7</a:t>
            </a:fld>
            <a:endParaRPr kumimoji="1" lang="zh-TW" altLang="en-US"/>
          </a:p>
        </p:txBody>
      </p:sp>
      <p:sp>
        <p:nvSpPr>
          <p:cNvPr id="5" name="頁尾版面配置區 4">
            <a:extLst>
              <a:ext uri="{FF2B5EF4-FFF2-40B4-BE49-F238E27FC236}">
                <a16:creationId xmlns:a16="http://schemas.microsoft.com/office/drawing/2014/main" id="{0BA8B3D0-9E45-AF48-9344-315CAE8673C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8B2D42F-D40E-9846-8F00-E419256538ED}"/>
              </a:ext>
            </a:extLst>
          </p:cNvPr>
          <p:cNvSpPr>
            <a:spLocks noGrp="1"/>
          </p:cNvSpPr>
          <p:nvPr>
            <p:ph type="sldNum" sz="quarter" idx="12"/>
          </p:nvPr>
        </p:nvSpPr>
        <p:spPr>
          <a:xfrm>
            <a:off x="8610600" y="6356350"/>
            <a:ext cx="2743200" cy="365125"/>
          </a:xfrm>
          <a:prstGeom prst="rect">
            <a:avLst/>
          </a:prstGeom>
        </p:spPr>
        <p:txBody>
          <a:bodyPr/>
          <a:lstStyle/>
          <a:p>
            <a:fld id="{8B53DFEC-A51D-C54B-AF5E-7470F20CC68B}" type="slidenum">
              <a:rPr kumimoji="1" lang="zh-TW" altLang="en-US" smtClean="0"/>
              <a:t>‹#›</a:t>
            </a:fld>
            <a:endParaRPr kumimoji="1" lang="zh-TW" altLang="en-US"/>
          </a:p>
        </p:txBody>
      </p:sp>
    </p:spTree>
    <p:extLst>
      <p:ext uri="{BB962C8B-B14F-4D97-AF65-F5344CB8AC3E}">
        <p14:creationId xmlns:p14="http://schemas.microsoft.com/office/powerpoint/2010/main" val="723136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F4CB4FB-72BB-BB4F-A285-8E04C4DA83A8}"/>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080B5EA-189A-474C-826B-E84E110E293C}"/>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31364B9A-C521-574F-BC72-385D960AD40F}"/>
              </a:ext>
            </a:extLst>
          </p:cNvPr>
          <p:cNvSpPr>
            <a:spLocks noGrp="1"/>
          </p:cNvSpPr>
          <p:nvPr>
            <p:ph type="dt" sz="half" idx="10"/>
          </p:nvPr>
        </p:nvSpPr>
        <p:spPr/>
        <p:txBody>
          <a:bodyPr/>
          <a:lstStyle/>
          <a:p>
            <a:fld id="{C1B48818-814A-BC4D-BEA4-6EF4BA194E57}" type="datetime1">
              <a:rPr kumimoji="1" lang="zh-TW" altLang="en-US" smtClean="0"/>
              <a:t>2018/9/7</a:t>
            </a:fld>
            <a:endParaRPr kumimoji="1" lang="zh-TW" altLang="en-US"/>
          </a:p>
        </p:txBody>
      </p:sp>
      <p:sp>
        <p:nvSpPr>
          <p:cNvPr id="5" name="頁尾版面配置區 4">
            <a:extLst>
              <a:ext uri="{FF2B5EF4-FFF2-40B4-BE49-F238E27FC236}">
                <a16:creationId xmlns:a16="http://schemas.microsoft.com/office/drawing/2014/main" id="{71242422-3D34-9D4B-9A5A-6689C89BCEBF}"/>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921ECE3-330C-A34A-B493-83B931407DD0}"/>
              </a:ext>
            </a:extLst>
          </p:cNvPr>
          <p:cNvSpPr>
            <a:spLocks noGrp="1"/>
          </p:cNvSpPr>
          <p:nvPr>
            <p:ph type="sldNum" sz="quarter" idx="12"/>
          </p:nvPr>
        </p:nvSpPr>
        <p:spPr>
          <a:xfrm>
            <a:off x="8610600" y="6356350"/>
            <a:ext cx="2743200" cy="365125"/>
          </a:xfrm>
          <a:prstGeom prst="rect">
            <a:avLst/>
          </a:prstGeom>
        </p:spPr>
        <p:txBody>
          <a:bodyPr/>
          <a:lstStyle/>
          <a:p>
            <a:fld id="{8B53DFEC-A51D-C54B-AF5E-7470F20CC68B}" type="slidenum">
              <a:rPr kumimoji="1" lang="zh-TW" altLang="en-US" smtClean="0"/>
              <a:t>‹#›</a:t>
            </a:fld>
            <a:endParaRPr kumimoji="1" lang="zh-TW" altLang="en-US"/>
          </a:p>
        </p:txBody>
      </p:sp>
    </p:spTree>
    <p:extLst>
      <p:ext uri="{BB962C8B-B14F-4D97-AF65-F5344CB8AC3E}">
        <p14:creationId xmlns:p14="http://schemas.microsoft.com/office/powerpoint/2010/main" val="13118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F2AD75-5FB7-0F4A-B6D6-EC21A70F42CC}"/>
              </a:ext>
            </a:extLst>
          </p:cNvPr>
          <p:cNvSpPr>
            <a:spLocks noGrp="1"/>
          </p:cNvSpPr>
          <p:nvPr>
            <p:ph type="title"/>
          </p:nvPr>
        </p:nvSpPr>
        <p:spPr>
          <a:xfrm>
            <a:off x="838200" y="365125"/>
            <a:ext cx="10515600" cy="981075"/>
          </a:xfrm>
        </p:spPr>
        <p:txBody>
          <a:bodyPr/>
          <a:lstStyle>
            <a:lvl1pPr>
              <a:defRPr>
                <a:solidFill>
                  <a:srgbClr val="002060"/>
                </a:solidFill>
              </a:defRPr>
            </a:lvl1pPr>
          </a:lstStyle>
          <a:p>
            <a:r>
              <a:rPr kumimoji="1" lang="zh-TW" altLang="en-US" dirty="0"/>
              <a:t>按一下以編輯母片標題樣式</a:t>
            </a:r>
          </a:p>
        </p:txBody>
      </p:sp>
      <p:sp>
        <p:nvSpPr>
          <p:cNvPr id="3" name="內容版面配置區 2">
            <a:extLst>
              <a:ext uri="{FF2B5EF4-FFF2-40B4-BE49-F238E27FC236}">
                <a16:creationId xmlns:a16="http://schemas.microsoft.com/office/drawing/2014/main" id="{C2A233C0-9D73-6C4F-97AD-D6FC224ECF0B}"/>
              </a:ext>
            </a:extLst>
          </p:cNvPr>
          <p:cNvSpPr>
            <a:spLocks noGrp="1"/>
          </p:cNvSpPr>
          <p:nvPr>
            <p:ph idx="1"/>
          </p:nvPr>
        </p:nvSpPr>
        <p:spPr>
          <a:xfrm>
            <a:off x="838200" y="1498600"/>
            <a:ext cx="10515600" cy="4678363"/>
          </a:xfrm>
        </p:spPr>
        <p:txBody>
          <a:bodyPr/>
          <a:lstStyle>
            <a:lvl1pPr marL="228600" indent="-228600">
              <a:buFont typeface="Arial" panose="020B0604020202020204" pitchFamily="34" charset="0"/>
              <a:buChar char="•"/>
              <a:defRPr/>
            </a:lvl1pPr>
          </a:lstStyle>
          <a:p>
            <a:r>
              <a:rPr kumimoji="1" lang="zh-TW" altLang="en-US" dirty="0"/>
              <a:t>編輯母片文字樣式
第二層
第三層
第四層
第五層</a:t>
            </a:r>
          </a:p>
        </p:txBody>
      </p:sp>
      <p:sp>
        <p:nvSpPr>
          <p:cNvPr id="4" name="日期版面配置區 3">
            <a:extLst>
              <a:ext uri="{FF2B5EF4-FFF2-40B4-BE49-F238E27FC236}">
                <a16:creationId xmlns:a16="http://schemas.microsoft.com/office/drawing/2014/main" id="{59072199-F20F-F84C-95AB-1A8C6E2D6B1E}"/>
              </a:ext>
            </a:extLst>
          </p:cNvPr>
          <p:cNvSpPr>
            <a:spLocks noGrp="1"/>
          </p:cNvSpPr>
          <p:nvPr>
            <p:ph type="dt" sz="half" idx="10"/>
          </p:nvPr>
        </p:nvSpPr>
        <p:spPr/>
        <p:txBody>
          <a:bodyPr/>
          <a:lstStyle/>
          <a:p>
            <a:fld id="{CC7BD631-8113-0044-ACFE-3862E54A0783}" type="datetime1">
              <a:rPr kumimoji="1" lang="zh-TW" altLang="en-US" smtClean="0"/>
              <a:t>2018/9/7</a:t>
            </a:fld>
            <a:endParaRPr kumimoji="1" lang="zh-TW" altLang="en-US"/>
          </a:p>
        </p:txBody>
      </p:sp>
      <p:sp>
        <p:nvSpPr>
          <p:cNvPr id="5" name="頁尾版面配置區 4">
            <a:extLst>
              <a:ext uri="{FF2B5EF4-FFF2-40B4-BE49-F238E27FC236}">
                <a16:creationId xmlns:a16="http://schemas.microsoft.com/office/drawing/2014/main" id="{A54BC0FB-57F9-7640-91E4-250FFC66645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768DA9E-DBF1-5F4B-9A82-9C63339DA3B5}"/>
              </a:ext>
            </a:extLst>
          </p:cNvPr>
          <p:cNvSpPr>
            <a:spLocks noGrp="1"/>
          </p:cNvSpPr>
          <p:nvPr>
            <p:ph type="sldNum" sz="quarter" idx="12"/>
          </p:nvPr>
        </p:nvSpPr>
        <p:spPr>
          <a:xfrm>
            <a:off x="9291600" y="6404400"/>
            <a:ext cx="2743200" cy="365125"/>
          </a:xfrm>
          <a:prstGeom prst="rect">
            <a:avLst/>
          </a:prstGeom>
        </p:spPr>
        <p:txBody>
          <a:bodyPr/>
          <a:lstStyle>
            <a:lvl1pPr>
              <a:defRPr>
                <a:solidFill>
                  <a:schemeClr val="tx1"/>
                </a:solidFill>
              </a:defRPr>
            </a:lvl1pPr>
          </a:lstStyle>
          <a:p>
            <a:fld id="{8B53DFEC-A51D-C54B-AF5E-7470F20CC68B}" type="slidenum">
              <a:rPr kumimoji="1" lang="zh-TW" altLang="en-US" smtClean="0"/>
              <a:pPr/>
              <a:t>‹#›</a:t>
            </a:fld>
            <a:endParaRPr kumimoji="1" lang="zh-TW" altLang="en-US" dirty="0"/>
          </a:p>
        </p:txBody>
      </p:sp>
    </p:spTree>
    <p:extLst>
      <p:ext uri="{BB962C8B-B14F-4D97-AF65-F5344CB8AC3E}">
        <p14:creationId xmlns:p14="http://schemas.microsoft.com/office/powerpoint/2010/main" val="427197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37C19C-E76C-764A-80C5-37ADEB72974C}"/>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94F0057C-547C-FD4B-829F-EE9AA872AE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20C229EF-3B0C-4E48-A17D-15543FFA9DD8}"/>
              </a:ext>
            </a:extLst>
          </p:cNvPr>
          <p:cNvSpPr>
            <a:spLocks noGrp="1"/>
          </p:cNvSpPr>
          <p:nvPr>
            <p:ph type="dt" sz="half" idx="10"/>
          </p:nvPr>
        </p:nvSpPr>
        <p:spPr/>
        <p:txBody>
          <a:bodyPr/>
          <a:lstStyle/>
          <a:p>
            <a:fld id="{70DD29AD-2FAE-B446-8334-26B797D7D22A}" type="datetime1">
              <a:rPr kumimoji="1" lang="zh-TW" altLang="en-US" smtClean="0"/>
              <a:t>2018/9/7</a:t>
            </a:fld>
            <a:endParaRPr kumimoji="1" lang="zh-TW" altLang="en-US"/>
          </a:p>
        </p:txBody>
      </p:sp>
      <p:sp>
        <p:nvSpPr>
          <p:cNvPr id="5" name="頁尾版面配置區 4">
            <a:extLst>
              <a:ext uri="{FF2B5EF4-FFF2-40B4-BE49-F238E27FC236}">
                <a16:creationId xmlns:a16="http://schemas.microsoft.com/office/drawing/2014/main" id="{F33A0992-9709-F74D-BC52-ECC8CCE0CF6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3C2675B-8F65-1644-BC87-FD256C740190}"/>
              </a:ext>
            </a:extLst>
          </p:cNvPr>
          <p:cNvSpPr>
            <a:spLocks noGrp="1"/>
          </p:cNvSpPr>
          <p:nvPr>
            <p:ph type="sldNum" sz="quarter" idx="12"/>
          </p:nvPr>
        </p:nvSpPr>
        <p:spPr>
          <a:xfrm>
            <a:off x="8610600" y="6356350"/>
            <a:ext cx="2743200" cy="365125"/>
          </a:xfrm>
          <a:prstGeom prst="rect">
            <a:avLst/>
          </a:prstGeom>
        </p:spPr>
        <p:txBody>
          <a:bodyPr/>
          <a:lstStyle/>
          <a:p>
            <a:fld id="{8B53DFEC-A51D-C54B-AF5E-7470F20CC68B}" type="slidenum">
              <a:rPr kumimoji="1" lang="zh-TW" altLang="en-US" smtClean="0"/>
              <a:t>‹#›</a:t>
            </a:fld>
            <a:endParaRPr kumimoji="1" lang="zh-TW" altLang="en-US"/>
          </a:p>
        </p:txBody>
      </p:sp>
    </p:spTree>
    <p:extLst>
      <p:ext uri="{BB962C8B-B14F-4D97-AF65-F5344CB8AC3E}">
        <p14:creationId xmlns:p14="http://schemas.microsoft.com/office/powerpoint/2010/main" val="337479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94289-F78D-D446-89F7-57CD69521E4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BE47C0C-3DC2-3A4A-8C96-D0A00519D1A4}"/>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DD5CAE93-1BBD-0A47-BE53-DF8367CF8BC7}"/>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FC0EC448-9D03-C144-BC3C-9762722D083B}"/>
              </a:ext>
            </a:extLst>
          </p:cNvPr>
          <p:cNvSpPr>
            <a:spLocks noGrp="1"/>
          </p:cNvSpPr>
          <p:nvPr>
            <p:ph type="dt" sz="half" idx="10"/>
          </p:nvPr>
        </p:nvSpPr>
        <p:spPr/>
        <p:txBody>
          <a:bodyPr/>
          <a:lstStyle/>
          <a:p>
            <a:fld id="{CFD88C6D-8C10-1342-BFF8-CACD01BB27B1}" type="datetime1">
              <a:rPr kumimoji="1" lang="zh-TW" altLang="en-US" smtClean="0"/>
              <a:t>2018/9/7</a:t>
            </a:fld>
            <a:endParaRPr kumimoji="1" lang="zh-TW" altLang="en-US"/>
          </a:p>
        </p:txBody>
      </p:sp>
      <p:sp>
        <p:nvSpPr>
          <p:cNvPr id="6" name="頁尾版面配置區 5">
            <a:extLst>
              <a:ext uri="{FF2B5EF4-FFF2-40B4-BE49-F238E27FC236}">
                <a16:creationId xmlns:a16="http://schemas.microsoft.com/office/drawing/2014/main" id="{36C656B4-F52B-9F44-A043-0ED1F6C0FBCF}"/>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F6C95771-12F8-9D43-8C5A-F6E8039FECA1}"/>
              </a:ext>
            </a:extLst>
          </p:cNvPr>
          <p:cNvSpPr>
            <a:spLocks noGrp="1"/>
          </p:cNvSpPr>
          <p:nvPr>
            <p:ph type="sldNum" sz="quarter" idx="12"/>
          </p:nvPr>
        </p:nvSpPr>
        <p:spPr>
          <a:xfrm>
            <a:off x="8610600" y="6356350"/>
            <a:ext cx="2743200" cy="365125"/>
          </a:xfrm>
          <a:prstGeom prst="rect">
            <a:avLst/>
          </a:prstGeom>
        </p:spPr>
        <p:txBody>
          <a:bodyPr/>
          <a:lstStyle/>
          <a:p>
            <a:fld id="{8B53DFEC-A51D-C54B-AF5E-7470F20CC68B}" type="slidenum">
              <a:rPr kumimoji="1" lang="zh-TW" altLang="en-US" smtClean="0"/>
              <a:t>‹#›</a:t>
            </a:fld>
            <a:endParaRPr kumimoji="1" lang="zh-TW" altLang="en-US"/>
          </a:p>
        </p:txBody>
      </p:sp>
    </p:spTree>
    <p:extLst>
      <p:ext uri="{BB962C8B-B14F-4D97-AF65-F5344CB8AC3E}">
        <p14:creationId xmlns:p14="http://schemas.microsoft.com/office/powerpoint/2010/main" val="347081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04C71-D2FF-0C4E-84E3-231144A24F04}"/>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2616CFB0-0F4F-1D4E-94E2-8F2ED2EE9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4572D2BA-8D30-844F-A0D8-07E9485A8615}"/>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83ABA0D2-48D4-BE4A-930C-E949F0C75A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85A3F35C-0BFE-8C47-8563-754C2A583C93}"/>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CA1E1298-A13D-F744-BF56-91BE6DACF3E2}"/>
              </a:ext>
            </a:extLst>
          </p:cNvPr>
          <p:cNvSpPr>
            <a:spLocks noGrp="1"/>
          </p:cNvSpPr>
          <p:nvPr>
            <p:ph type="dt" sz="half" idx="10"/>
          </p:nvPr>
        </p:nvSpPr>
        <p:spPr/>
        <p:txBody>
          <a:bodyPr/>
          <a:lstStyle/>
          <a:p>
            <a:fld id="{6BAA1F04-5FF3-5D4B-BFCA-84F51808B2E0}" type="datetime1">
              <a:rPr kumimoji="1" lang="zh-TW" altLang="en-US" smtClean="0"/>
              <a:t>2018/9/7</a:t>
            </a:fld>
            <a:endParaRPr kumimoji="1" lang="zh-TW" altLang="en-US"/>
          </a:p>
        </p:txBody>
      </p:sp>
      <p:sp>
        <p:nvSpPr>
          <p:cNvPr id="8" name="頁尾版面配置區 7">
            <a:extLst>
              <a:ext uri="{FF2B5EF4-FFF2-40B4-BE49-F238E27FC236}">
                <a16:creationId xmlns:a16="http://schemas.microsoft.com/office/drawing/2014/main" id="{BC310B7F-1E28-8040-8D46-9DDEE239EAC1}"/>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B652D28D-FD49-7348-B905-54D8577379D6}"/>
              </a:ext>
            </a:extLst>
          </p:cNvPr>
          <p:cNvSpPr>
            <a:spLocks noGrp="1"/>
          </p:cNvSpPr>
          <p:nvPr>
            <p:ph type="sldNum" sz="quarter" idx="12"/>
          </p:nvPr>
        </p:nvSpPr>
        <p:spPr>
          <a:xfrm>
            <a:off x="8610600" y="6356350"/>
            <a:ext cx="2743200" cy="365125"/>
          </a:xfrm>
          <a:prstGeom prst="rect">
            <a:avLst/>
          </a:prstGeom>
        </p:spPr>
        <p:txBody>
          <a:bodyPr/>
          <a:lstStyle/>
          <a:p>
            <a:fld id="{8B53DFEC-A51D-C54B-AF5E-7470F20CC68B}" type="slidenum">
              <a:rPr kumimoji="1" lang="zh-TW" altLang="en-US" smtClean="0"/>
              <a:t>‹#›</a:t>
            </a:fld>
            <a:endParaRPr kumimoji="1" lang="zh-TW" altLang="en-US"/>
          </a:p>
        </p:txBody>
      </p:sp>
    </p:spTree>
    <p:extLst>
      <p:ext uri="{BB962C8B-B14F-4D97-AF65-F5344CB8AC3E}">
        <p14:creationId xmlns:p14="http://schemas.microsoft.com/office/powerpoint/2010/main" val="1581378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3CF865-4AAF-314E-B2D7-DD75346ED988}"/>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16B81701-7703-4541-BC55-9D463152B014}"/>
              </a:ext>
            </a:extLst>
          </p:cNvPr>
          <p:cNvSpPr>
            <a:spLocks noGrp="1"/>
          </p:cNvSpPr>
          <p:nvPr>
            <p:ph type="dt" sz="half" idx="10"/>
          </p:nvPr>
        </p:nvSpPr>
        <p:spPr/>
        <p:txBody>
          <a:bodyPr/>
          <a:lstStyle/>
          <a:p>
            <a:fld id="{B7D7B1DA-0C30-8D4C-8044-4C9C5657CAFD}" type="datetime1">
              <a:rPr kumimoji="1" lang="zh-TW" altLang="en-US" smtClean="0"/>
              <a:t>2018/9/7</a:t>
            </a:fld>
            <a:endParaRPr kumimoji="1" lang="zh-TW" altLang="en-US"/>
          </a:p>
        </p:txBody>
      </p:sp>
      <p:sp>
        <p:nvSpPr>
          <p:cNvPr id="4" name="頁尾版面配置區 3">
            <a:extLst>
              <a:ext uri="{FF2B5EF4-FFF2-40B4-BE49-F238E27FC236}">
                <a16:creationId xmlns:a16="http://schemas.microsoft.com/office/drawing/2014/main" id="{DFA92894-346E-0B45-88C4-CB2F9E783B41}"/>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B73C8BF9-4C86-8548-943A-E9AF3BF43F1A}"/>
              </a:ext>
            </a:extLst>
          </p:cNvPr>
          <p:cNvSpPr>
            <a:spLocks noGrp="1"/>
          </p:cNvSpPr>
          <p:nvPr>
            <p:ph type="sldNum" sz="quarter" idx="12"/>
          </p:nvPr>
        </p:nvSpPr>
        <p:spPr>
          <a:xfrm>
            <a:off x="8610600" y="6356350"/>
            <a:ext cx="2743200" cy="365125"/>
          </a:xfrm>
          <a:prstGeom prst="rect">
            <a:avLst/>
          </a:prstGeom>
        </p:spPr>
        <p:txBody>
          <a:bodyPr/>
          <a:lstStyle/>
          <a:p>
            <a:fld id="{8B53DFEC-A51D-C54B-AF5E-7470F20CC68B}" type="slidenum">
              <a:rPr kumimoji="1" lang="zh-TW" altLang="en-US" smtClean="0"/>
              <a:t>‹#›</a:t>
            </a:fld>
            <a:endParaRPr kumimoji="1" lang="zh-TW" altLang="en-US"/>
          </a:p>
        </p:txBody>
      </p:sp>
    </p:spTree>
    <p:extLst>
      <p:ext uri="{BB962C8B-B14F-4D97-AF65-F5344CB8AC3E}">
        <p14:creationId xmlns:p14="http://schemas.microsoft.com/office/powerpoint/2010/main" val="2536351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72D52DD-58DC-1D4A-9849-C0BE9C6336A2}"/>
              </a:ext>
            </a:extLst>
          </p:cNvPr>
          <p:cNvSpPr>
            <a:spLocks noGrp="1"/>
          </p:cNvSpPr>
          <p:nvPr>
            <p:ph type="dt" sz="half" idx="10"/>
          </p:nvPr>
        </p:nvSpPr>
        <p:spPr/>
        <p:txBody>
          <a:bodyPr/>
          <a:lstStyle/>
          <a:p>
            <a:fld id="{5B5C1753-E318-1C48-9CCF-91B0DA70B9F8}" type="datetime1">
              <a:rPr kumimoji="1" lang="zh-TW" altLang="en-US" smtClean="0"/>
              <a:t>2018/9/7</a:t>
            </a:fld>
            <a:endParaRPr kumimoji="1" lang="zh-TW" altLang="en-US"/>
          </a:p>
        </p:txBody>
      </p:sp>
      <p:sp>
        <p:nvSpPr>
          <p:cNvPr id="3" name="頁尾版面配置區 2">
            <a:extLst>
              <a:ext uri="{FF2B5EF4-FFF2-40B4-BE49-F238E27FC236}">
                <a16:creationId xmlns:a16="http://schemas.microsoft.com/office/drawing/2014/main" id="{667D402A-D4B3-DA4C-829F-E52329A3E006}"/>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C174BD38-2CF3-A24D-9FAC-9405C7D24FF3}"/>
              </a:ext>
            </a:extLst>
          </p:cNvPr>
          <p:cNvSpPr>
            <a:spLocks noGrp="1"/>
          </p:cNvSpPr>
          <p:nvPr>
            <p:ph type="sldNum" sz="quarter" idx="12"/>
          </p:nvPr>
        </p:nvSpPr>
        <p:spPr>
          <a:xfrm>
            <a:off x="8610600" y="6356350"/>
            <a:ext cx="2743200" cy="365125"/>
          </a:xfrm>
          <a:prstGeom prst="rect">
            <a:avLst/>
          </a:prstGeom>
        </p:spPr>
        <p:txBody>
          <a:bodyPr/>
          <a:lstStyle/>
          <a:p>
            <a:fld id="{8B53DFEC-A51D-C54B-AF5E-7470F20CC68B}" type="slidenum">
              <a:rPr kumimoji="1" lang="zh-TW" altLang="en-US" smtClean="0"/>
              <a:t>‹#›</a:t>
            </a:fld>
            <a:endParaRPr kumimoji="1" lang="zh-TW" altLang="en-US"/>
          </a:p>
        </p:txBody>
      </p:sp>
    </p:spTree>
    <p:extLst>
      <p:ext uri="{BB962C8B-B14F-4D97-AF65-F5344CB8AC3E}">
        <p14:creationId xmlns:p14="http://schemas.microsoft.com/office/powerpoint/2010/main" val="392031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4FEBB6-A68B-1E4E-B535-BCFFC16B776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88D4D05-85B8-A34C-8D91-1D4BFCAD3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32005D21-B971-0041-A5AD-76A27EAB57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FCB56758-4FED-8343-B259-313E11F51C0B}"/>
              </a:ext>
            </a:extLst>
          </p:cNvPr>
          <p:cNvSpPr>
            <a:spLocks noGrp="1"/>
          </p:cNvSpPr>
          <p:nvPr>
            <p:ph type="dt" sz="half" idx="10"/>
          </p:nvPr>
        </p:nvSpPr>
        <p:spPr/>
        <p:txBody>
          <a:bodyPr/>
          <a:lstStyle/>
          <a:p>
            <a:fld id="{77C41A37-707A-A049-80A2-4A33DD17D5F5}" type="datetime1">
              <a:rPr kumimoji="1" lang="zh-TW" altLang="en-US" smtClean="0"/>
              <a:t>2018/9/7</a:t>
            </a:fld>
            <a:endParaRPr kumimoji="1" lang="zh-TW" altLang="en-US"/>
          </a:p>
        </p:txBody>
      </p:sp>
      <p:sp>
        <p:nvSpPr>
          <p:cNvPr id="6" name="頁尾版面配置區 5">
            <a:extLst>
              <a:ext uri="{FF2B5EF4-FFF2-40B4-BE49-F238E27FC236}">
                <a16:creationId xmlns:a16="http://schemas.microsoft.com/office/drawing/2014/main" id="{669EC692-E1AF-8A45-895F-539C12E134C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779292DD-86FF-8647-9F00-8BCE85F38C47}"/>
              </a:ext>
            </a:extLst>
          </p:cNvPr>
          <p:cNvSpPr>
            <a:spLocks noGrp="1"/>
          </p:cNvSpPr>
          <p:nvPr>
            <p:ph type="sldNum" sz="quarter" idx="12"/>
          </p:nvPr>
        </p:nvSpPr>
        <p:spPr>
          <a:xfrm>
            <a:off x="8610600" y="6356350"/>
            <a:ext cx="2743200" cy="365125"/>
          </a:xfrm>
          <a:prstGeom prst="rect">
            <a:avLst/>
          </a:prstGeom>
        </p:spPr>
        <p:txBody>
          <a:bodyPr/>
          <a:lstStyle/>
          <a:p>
            <a:fld id="{8B53DFEC-A51D-C54B-AF5E-7470F20CC68B}" type="slidenum">
              <a:rPr kumimoji="1" lang="zh-TW" altLang="en-US" smtClean="0"/>
              <a:t>‹#›</a:t>
            </a:fld>
            <a:endParaRPr kumimoji="1" lang="zh-TW" altLang="en-US"/>
          </a:p>
        </p:txBody>
      </p:sp>
    </p:spTree>
    <p:extLst>
      <p:ext uri="{BB962C8B-B14F-4D97-AF65-F5344CB8AC3E}">
        <p14:creationId xmlns:p14="http://schemas.microsoft.com/office/powerpoint/2010/main" val="3192876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1F0137-F246-C145-B5F0-07B16A097D7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AECB6E4A-6F75-3748-B9FB-4B0332D958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B1EDDC4B-4787-DF40-8156-CD42AF07B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BE74EE5A-4759-7140-9E6C-1A0435084FCA}"/>
              </a:ext>
            </a:extLst>
          </p:cNvPr>
          <p:cNvSpPr>
            <a:spLocks noGrp="1"/>
          </p:cNvSpPr>
          <p:nvPr>
            <p:ph type="dt" sz="half" idx="10"/>
          </p:nvPr>
        </p:nvSpPr>
        <p:spPr/>
        <p:txBody>
          <a:bodyPr/>
          <a:lstStyle/>
          <a:p>
            <a:fld id="{BCE9E7BB-3A86-A54F-BDC6-B78F499906BF}" type="datetime1">
              <a:rPr kumimoji="1" lang="zh-TW" altLang="en-US" smtClean="0"/>
              <a:t>2018/9/7</a:t>
            </a:fld>
            <a:endParaRPr kumimoji="1" lang="zh-TW" altLang="en-US"/>
          </a:p>
        </p:txBody>
      </p:sp>
      <p:sp>
        <p:nvSpPr>
          <p:cNvPr id="6" name="頁尾版面配置區 5">
            <a:extLst>
              <a:ext uri="{FF2B5EF4-FFF2-40B4-BE49-F238E27FC236}">
                <a16:creationId xmlns:a16="http://schemas.microsoft.com/office/drawing/2014/main" id="{6671AB7A-E538-2B45-B4EC-75E3BA4BE22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CB974073-B3ED-B64F-B392-70A7A75772F1}"/>
              </a:ext>
            </a:extLst>
          </p:cNvPr>
          <p:cNvSpPr>
            <a:spLocks noGrp="1"/>
          </p:cNvSpPr>
          <p:nvPr>
            <p:ph type="sldNum" sz="quarter" idx="12"/>
          </p:nvPr>
        </p:nvSpPr>
        <p:spPr>
          <a:xfrm>
            <a:off x="8610600" y="6356350"/>
            <a:ext cx="2743200" cy="365125"/>
          </a:xfrm>
          <a:prstGeom prst="rect">
            <a:avLst/>
          </a:prstGeom>
        </p:spPr>
        <p:txBody>
          <a:bodyPr/>
          <a:lstStyle/>
          <a:p>
            <a:fld id="{8B53DFEC-A51D-C54B-AF5E-7470F20CC68B}" type="slidenum">
              <a:rPr kumimoji="1" lang="zh-TW" altLang="en-US" smtClean="0"/>
              <a:t>‹#›</a:t>
            </a:fld>
            <a:endParaRPr kumimoji="1" lang="zh-TW" altLang="en-US"/>
          </a:p>
        </p:txBody>
      </p:sp>
    </p:spTree>
    <p:extLst>
      <p:ext uri="{BB962C8B-B14F-4D97-AF65-F5344CB8AC3E}">
        <p14:creationId xmlns:p14="http://schemas.microsoft.com/office/powerpoint/2010/main" val="81485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67AB08D-4DBC-6E43-9D86-E8CD07327B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4CF5B0D1-9E38-1E4D-BB8E-A8757256B6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dirty="0"/>
              <a:t>編輯母片文字樣式
第二層
第三層
第四層
第五層</a:t>
            </a:r>
          </a:p>
        </p:txBody>
      </p:sp>
      <p:sp>
        <p:nvSpPr>
          <p:cNvPr id="4" name="日期版面配置區 3">
            <a:extLst>
              <a:ext uri="{FF2B5EF4-FFF2-40B4-BE49-F238E27FC236}">
                <a16:creationId xmlns:a16="http://schemas.microsoft.com/office/drawing/2014/main" id="{D414647B-6CBA-ED4D-A9B5-DB0476F769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CC4CA-92BC-2C4B-A944-3DEF147487BF}" type="datetime1">
              <a:rPr kumimoji="1" lang="zh-TW" altLang="en-US" smtClean="0"/>
              <a:t>2018/9/7</a:t>
            </a:fld>
            <a:endParaRPr kumimoji="1" lang="zh-TW" altLang="en-US"/>
          </a:p>
        </p:txBody>
      </p:sp>
      <p:sp>
        <p:nvSpPr>
          <p:cNvPr id="5" name="頁尾版面配置區 4">
            <a:extLst>
              <a:ext uri="{FF2B5EF4-FFF2-40B4-BE49-F238E27FC236}">
                <a16:creationId xmlns:a16="http://schemas.microsoft.com/office/drawing/2014/main" id="{9401A5D8-388F-B64C-B0B9-C6E9F0E7E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9F3198A0-9AEA-D14A-B526-AC526C7ED914}"/>
              </a:ext>
            </a:extLst>
          </p:cNvPr>
          <p:cNvSpPr>
            <a:spLocks noGrp="1"/>
          </p:cNvSpPr>
          <p:nvPr>
            <p:ph type="sldNum" sz="quarter" idx="4"/>
          </p:nvPr>
        </p:nvSpPr>
        <p:spPr>
          <a:xfrm>
            <a:off x="9290328" y="6404902"/>
            <a:ext cx="2743200" cy="365125"/>
          </a:xfrm>
          <a:prstGeom prst="rect">
            <a:avLst/>
          </a:prstGeom>
        </p:spPr>
        <p:txBody>
          <a:bodyPr vert="horz" lIns="91440" tIns="45720" rIns="91440" bIns="45720" rtlCol="0" anchor="ctr"/>
          <a:lstStyle>
            <a:lvl1pPr algn="r">
              <a:defRPr sz="1200">
                <a:solidFill>
                  <a:schemeClr val="tx1"/>
                </a:solidFill>
              </a:defRPr>
            </a:lvl1pPr>
          </a:lstStyle>
          <a:p>
            <a:fld id="{8B53DFEC-A51D-C54B-AF5E-7470F20CC68B}" type="slidenum">
              <a:rPr kumimoji="1" lang="zh-TW" altLang="en-US" smtClean="0"/>
              <a:pPr/>
              <a:t>‹#›</a:t>
            </a:fld>
            <a:endParaRPr kumimoji="1" lang="zh-TW" altLang="en-US" dirty="0"/>
          </a:p>
        </p:txBody>
      </p:sp>
    </p:spTree>
    <p:extLst>
      <p:ext uri="{BB962C8B-B14F-4D97-AF65-F5344CB8AC3E}">
        <p14:creationId xmlns:p14="http://schemas.microsoft.com/office/powerpoint/2010/main" val="4228150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20.png"/><Relationship Id="rId13" Type="http://schemas.openxmlformats.org/officeDocument/2006/relationships/image" Target="../media/image850.png"/><Relationship Id="rId18" Type="http://schemas.openxmlformats.org/officeDocument/2006/relationships/image" Target="../media/image880.png"/><Relationship Id="rId3" Type="http://schemas.openxmlformats.org/officeDocument/2006/relationships/image" Target="../media/image800.png"/><Relationship Id="rId21" Type="http://schemas.openxmlformats.org/officeDocument/2006/relationships/image" Target="../media/image97.png"/><Relationship Id="rId7" Type="http://schemas.openxmlformats.org/officeDocument/2006/relationships/image" Target="../media/image810.png"/><Relationship Id="rId12" Type="http://schemas.openxmlformats.org/officeDocument/2006/relationships/image" Target="../media/image74.png"/><Relationship Id="rId17" Type="http://schemas.openxmlformats.org/officeDocument/2006/relationships/image" Target="../media/image78.png"/><Relationship Id="rId25" Type="http://schemas.openxmlformats.org/officeDocument/2006/relationships/image" Target="../media/image950.png"/><Relationship Id="rId2" Type="http://schemas.openxmlformats.org/officeDocument/2006/relationships/notesSlide" Target="../notesSlides/notesSlide10.xml"/><Relationship Id="rId16" Type="http://schemas.openxmlformats.org/officeDocument/2006/relationships/image" Target="../media/image37.png"/><Relationship Id="rId20" Type="http://schemas.openxmlformats.org/officeDocument/2006/relationships/image" Target="../media/image900.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840.png"/><Relationship Id="rId24" Type="http://schemas.openxmlformats.org/officeDocument/2006/relationships/image" Target="../media/image940.png"/><Relationship Id="rId5" Type="http://schemas.openxmlformats.org/officeDocument/2006/relationships/image" Target="NULL"/><Relationship Id="rId15" Type="http://schemas.openxmlformats.org/officeDocument/2006/relationships/image" Target="../media/image93.png"/><Relationship Id="rId23" Type="http://schemas.openxmlformats.org/officeDocument/2006/relationships/image" Target="../media/image930.png"/><Relationship Id="rId10" Type="http://schemas.openxmlformats.org/officeDocument/2006/relationships/image" Target="../media/image830.png"/><Relationship Id="rId19" Type="http://schemas.openxmlformats.org/officeDocument/2006/relationships/image" Target="../media/image96.png"/><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860.png"/><Relationship Id="rId22" Type="http://schemas.openxmlformats.org/officeDocument/2006/relationships/image" Target="../media/image920.png"/></Relationships>
</file>

<file path=ppt/slides/_rels/slide11.xml.rels><?xml version="1.0" encoding="UTF-8" standalone="yes"?>
<Relationships xmlns="http://schemas.openxmlformats.org/package/2006/relationships"><Relationship Id="rId18" Type="http://schemas.openxmlformats.org/officeDocument/2006/relationships/image" Target="../media/image101.png"/><Relationship Id="rId3" Type="http://schemas.openxmlformats.org/officeDocument/2006/relationships/image" Target="../media/image99.png"/><Relationship Id="rId21" Type="http://schemas.openxmlformats.org/officeDocument/2006/relationships/image" Target="../media/image104.png"/><Relationship Id="rId17" Type="http://schemas.openxmlformats.org/officeDocument/2006/relationships/image" Target="../media/image78.png"/><Relationship Id="rId2" Type="http://schemas.openxmlformats.org/officeDocument/2006/relationships/notesSlide" Target="../notesSlides/notesSlide11.xml"/><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98.gif"/><Relationship Id="rId7" Type="http://schemas.openxmlformats.org/officeDocument/2006/relationships/image" Target="../media/image108.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gif"/><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gif"/></Relationships>
</file>

<file path=ppt/slides/_rels/slide13.xml.rels><?xml version="1.0" encoding="UTF-8" standalone="yes"?>
<Relationships xmlns="http://schemas.openxmlformats.org/package/2006/relationships"><Relationship Id="rId8" Type="http://schemas.openxmlformats.org/officeDocument/2006/relationships/image" Target="../media/image117.gif"/><Relationship Id="rId3" Type="http://schemas.openxmlformats.org/officeDocument/2006/relationships/image" Target="../media/image112.gif"/><Relationship Id="rId7" Type="http://schemas.openxmlformats.org/officeDocument/2006/relationships/image" Target="../media/image116.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2.png"/><Relationship Id="rId4" Type="http://schemas.openxmlformats.org/officeDocument/2006/relationships/image" Target="../media/image113.gif"/><Relationship Id="rId9" Type="http://schemas.openxmlformats.org/officeDocument/2006/relationships/image" Target="../media/image118.png"/></Relationships>
</file>

<file path=ppt/slides/_rels/slide1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jpg"/><Relationship Id="rId7" Type="http://schemas.openxmlformats.org/officeDocument/2006/relationships/image" Target="../media/image123.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2.jp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jpg"/><Relationship Id="rId4" Type="http://schemas.openxmlformats.org/officeDocument/2006/relationships/image" Target="../media/image120.jpg"/><Relationship Id="rId9" Type="http://schemas.openxmlformats.org/officeDocument/2006/relationships/image" Target="../media/image125.jpg"/></Relationships>
</file>

<file path=ppt/slides/_rels/slide1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jpg"/><Relationship Id="rId7" Type="http://schemas.openxmlformats.org/officeDocument/2006/relationships/image" Target="../media/image132.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1.jpg"/><Relationship Id="rId11" Type="http://schemas.openxmlformats.org/officeDocument/2006/relationships/image" Target="../media/image136.jp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jpg"/><Relationship Id="rId9" Type="http://schemas.openxmlformats.org/officeDocument/2006/relationships/image" Target="../media/image134.jpg"/></Relationships>
</file>

<file path=ppt/slides/_rels/slide16.xml.rels><?xml version="1.0" encoding="UTF-8" standalone="yes"?>
<Relationships xmlns="http://schemas.openxmlformats.org/package/2006/relationships"><Relationship Id="rId8" Type="http://schemas.openxmlformats.org/officeDocument/2006/relationships/image" Target="../media/image142.jpg"/><Relationship Id="rId3" Type="http://schemas.openxmlformats.org/officeDocument/2006/relationships/image" Target="../media/image137.jpg"/><Relationship Id="rId7" Type="http://schemas.openxmlformats.org/officeDocument/2006/relationships/image" Target="../media/image14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0.jpg"/><Relationship Id="rId5" Type="http://schemas.openxmlformats.org/officeDocument/2006/relationships/image" Target="../media/image139.jpg"/><Relationship Id="rId10" Type="http://schemas.openxmlformats.org/officeDocument/2006/relationships/image" Target="../media/image144.jpg"/><Relationship Id="rId4" Type="http://schemas.openxmlformats.org/officeDocument/2006/relationships/image" Target="../media/image138.jpg"/><Relationship Id="rId9" Type="http://schemas.openxmlformats.org/officeDocument/2006/relationships/image" Target="../media/image143.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9.xml.rels><?xml version="1.0" encoding="UTF-8" standalone="yes"?>
<Relationships xmlns="http://schemas.openxmlformats.org/package/2006/relationships"><Relationship Id="rId8" Type="http://schemas.openxmlformats.org/officeDocument/2006/relationships/image" Target="../media/image148.jpg"/><Relationship Id="rId13" Type="http://schemas.openxmlformats.org/officeDocument/2006/relationships/chart" Target="../charts/chart3.xml"/><Relationship Id="rId3" Type="http://schemas.openxmlformats.org/officeDocument/2006/relationships/image" Target="../media/image137.jpg"/><Relationship Id="rId7" Type="http://schemas.openxmlformats.org/officeDocument/2006/relationships/image" Target="../media/image147.jpg"/><Relationship Id="rId12"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60.png"/><Relationship Id="rId11" Type="http://schemas.openxmlformats.org/officeDocument/2006/relationships/image" Target="NULL"/><Relationship Id="rId5" Type="http://schemas.openxmlformats.org/officeDocument/2006/relationships/image" Target="../media/image139.jpg"/><Relationship Id="rId4" Type="http://schemas.openxmlformats.org/officeDocument/2006/relationships/image" Target="../media/image138.jpg"/><Relationship Id="rId9" Type="http://schemas.openxmlformats.org/officeDocument/2006/relationships/image" Target="../media/image149.jpg"/><Relationship Id="rId14" Type="http://schemas.openxmlformats.org/officeDocument/2006/relationships/image" Target="../media/image15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3.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jp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8" Type="http://schemas.openxmlformats.org/officeDocument/2006/relationships/image" Target="../media/image25.jpg"/><Relationship Id="rId26" Type="http://schemas.openxmlformats.org/officeDocument/2006/relationships/image" Target="../media/image34.png"/><Relationship Id="rId3" Type="http://schemas.openxmlformats.org/officeDocument/2006/relationships/image" Target="../media/image24.png"/><Relationship Id="rId21" Type="http://schemas.openxmlformats.org/officeDocument/2006/relationships/image" Target="../media/image33.png"/><Relationship Id="rId17" Type="http://schemas.openxmlformats.org/officeDocument/2006/relationships/image" Target="../media/image78.png"/><Relationship Id="rId12" Type="http://schemas.openxmlformats.org/officeDocument/2006/relationships/image" Target="../media/image74.png"/><Relationship Id="rId25" Type="http://schemas.openxmlformats.org/officeDocument/2006/relationships/image" Target="../media/image32.png"/><Relationship Id="rId2" Type="http://schemas.openxmlformats.org/officeDocument/2006/relationships/notesSlide" Target="../notesSlides/notesSlide4.xml"/><Relationship Id="rId20" Type="http://schemas.openxmlformats.org/officeDocument/2006/relationships/image" Target="../media/image28.png"/><Relationship Id="rId1" Type="http://schemas.openxmlformats.org/officeDocument/2006/relationships/slideLayout" Target="../slideLayouts/slideLayout2.xml"/><Relationship Id="rId24" Type="http://schemas.openxmlformats.org/officeDocument/2006/relationships/image" Target="../media/image31.png"/><Relationship Id="rId6" Type="http://schemas.openxmlformats.org/officeDocument/2006/relationships/image" Target="../media/image27.png"/><Relationship Id="rId5" Type="http://schemas.openxmlformats.org/officeDocument/2006/relationships/image" Target="../media/image260.png"/><Relationship Id="rId23" Type="http://schemas.openxmlformats.org/officeDocument/2006/relationships/image" Target="../media/image35.png"/><Relationship Id="rId19" Type="http://schemas.openxmlformats.org/officeDocument/2006/relationships/image" Target="../media/image26.png"/><Relationship Id="rId9" Type="http://schemas.openxmlformats.org/officeDocument/2006/relationships/image" Target="../media/image24.jpg"/><Relationship Id="rId27" Type="http://schemas.openxmlformats.org/officeDocument/2006/relationships/image" Target="../media/image36.png"/><Relationship Id="rId22" Type="http://schemas.openxmlformats.org/officeDocument/2006/relationships/image" Target="../media/image30.png"/></Relationships>
</file>

<file path=ppt/slides/_rels/slide5.xml.rels><?xml version="1.0" encoding="UTF-8" standalone="yes"?>
<Relationships xmlns="http://schemas.openxmlformats.org/package/2006/relationships"><Relationship Id="rId18" Type="http://schemas.openxmlformats.org/officeDocument/2006/relationships/image" Target="../media/image37.png"/><Relationship Id="rId39" Type="http://schemas.openxmlformats.org/officeDocument/2006/relationships/image" Target="../media/image501.png"/><Relationship Id="rId34" Type="http://schemas.openxmlformats.org/officeDocument/2006/relationships/image" Target="../media/image40.png"/><Relationship Id="rId42" Type="http://schemas.openxmlformats.org/officeDocument/2006/relationships/image" Target="../media/image41.png"/><Relationship Id="rId47" Type="http://schemas.openxmlformats.org/officeDocument/2006/relationships/image" Target="../media/image46.png"/><Relationship Id="rId50" Type="http://schemas.openxmlformats.org/officeDocument/2006/relationships/image" Target="../media/image53.png"/><Relationship Id="rId55" Type="http://schemas.openxmlformats.org/officeDocument/2006/relationships/image" Target="../media/image58.png"/><Relationship Id="rId17" Type="http://schemas.openxmlformats.org/officeDocument/2006/relationships/image" Target="../media/image78.png"/><Relationship Id="rId12" Type="http://schemas.openxmlformats.org/officeDocument/2006/relationships/image" Target="../media/image74.png"/><Relationship Id="rId38" Type="http://schemas.openxmlformats.org/officeDocument/2006/relationships/image" Target="../media/image51.png"/><Relationship Id="rId46" Type="http://schemas.openxmlformats.org/officeDocument/2006/relationships/image" Target="../media/image45.png"/><Relationship Id="rId59" Type="http://schemas.openxmlformats.org/officeDocument/2006/relationships/image" Target="../media/image62.png"/><Relationship Id="rId2" Type="http://schemas.openxmlformats.org/officeDocument/2006/relationships/notesSlide" Target="../notesSlides/notesSlide5.xml"/><Relationship Id="rId41" Type="http://schemas.openxmlformats.org/officeDocument/2006/relationships/image" Target="../media/image39.png"/><Relationship Id="rId54" Type="http://schemas.openxmlformats.org/officeDocument/2006/relationships/image" Target="../media/image57.png"/><Relationship Id="rId62" Type="http://schemas.openxmlformats.org/officeDocument/2006/relationships/image" Target="../media/image65.png"/><Relationship Id="rId1" Type="http://schemas.openxmlformats.org/officeDocument/2006/relationships/slideLayout" Target="../slideLayouts/slideLayout2.xml"/><Relationship Id="rId37" Type="http://schemas.openxmlformats.org/officeDocument/2006/relationships/image" Target="../media/image50.png"/><Relationship Id="rId40" Type="http://schemas.openxmlformats.org/officeDocument/2006/relationships/image" Target="../media/image511.png"/><Relationship Id="rId45" Type="http://schemas.openxmlformats.org/officeDocument/2006/relationships/image" Target="../media/image44.png"/><Relationship Id="rId53" Type="http://schemas.openxmlformats.org/officeDocument/2006/relationships/image" Target="../media/image56.png"/><Relationship Id="rId58" Type="http://schemas.openxmlformats.org/officeDocument/2006/relationships/image" Target="../media/image61.png"/><Relationship Id="rId36" Type="http://schemas.openxmlformats.org/officeDocument/2006/relationships/image" Target="../media/image49.png"/><Relationship Id="rId49" Type="http://schemas.openxmlformats.org/officeDocument/2006/relationships/image" Target="../media/image52.png"/><Relationship Id="rId57" Type="http://schemas.openxmlformats.org/officeDocument/2006/relationships/image" Target="../media/image60.png"/><Relationship Id="rId61" Type="http://schemas.openxmlformats.org/officeDocument/2006/relationships/image" Target="../media/image64.png"/><Relationship Id="rId10" Type="http://schemas.openxmlformats.org/officeDocument/2006/relationships/image" Target="../media/image29.png"/><Relationship Id="rId19" Type="http://schemas.openxmlformats.org/officeDocument/2006/relationships/image" Target="../media/image38.png"/><Relationship Id="rId44" Type="http://schemas.openxmlformats.org/officeDocument/2006/relationships/image" Target="../media/image43.png"/><Relationship Id="rId52" Type="http://schemas.openxmlformats.org/officeDocument/2006/relationships/image" Target="../media/image55.png"/><Relationship Id="rId60" Type="http://schemas.openxmlformats.org/officeDocument/2006/relationships/image" Target="../media/image63.png"/><Relationship Id="rId35" Type="http://schemas.openxmlformats.org/officeDocument/2006/relationships/image" Target="../media/image47.png"/><Relationship Id="rId43" Type="http://schemas.openxmlformats.org/officeDocument/2006/relationships/image" Target="../media/image42.png"/><Relationship Id="rId48" Type="http://schemas.openxmlformats.org/officeDocument/2006/relationships/image" Target="../media/image48.png"/><Relationship Id="rId56" Type="http://schemas.openxmlformats.org/officeDocument/2006/relationships/image" Target="../media/image59.png"/><Relationship Id="rId8" Type="http://schemas.openxmlformats.org/officeDocument/2006/relationships/image" Target="../media/image370.png"/><Relationship Id="rId51" Type="http://schemas.openxmlformats.org/officeDocument/2006/relationships/image" Target="../media/image54.png"/></Relationships>
</file>

<file path=ppt/slides/_rels/slide6.xml.rels><?xml version="1.0" encoding="UTF-8" standalone="yes"?>
<Relationships xmlns="http://schemas.openxmlformats.org/package/2006/relationships"><Relationship Id="rId13" Type="http://schemas.openxmlformats.org/officeDocument/2006/relationships/image" Target="../media/image590.png"/><Relationship Id="rId18" Type="http://schemas.openxmlformats.org/officeDocument/2006/relationships/image" Target="../media/image25.jpg"/><Relationship Id="rId39" Type="http://schemas.openxmlformats.org/officeDocument/2006/relationships/image" Target="../media/image77.png"/><Relationship Id="rId3" Type="http://schemas.openxmlformats.org/officeDocument/2006/relationships/image" Target="../media/image580.png"/><Relationship Id="rId21" Type="http://schemas.openxmlformats.org/officeDocument/2006/relationships/image" Target="../media/image67.png"/><Relationship Id="rId34" Type="http://schemas.openxmlformats.org/officeDocument/2006/relationships/image" Target="../media/image71.png"/><Relationship Id="rId12" Type="http://schemas.openxmlformats.org/officeDocument/2006/relationships/image" Target="../media/image74.png"/><Relationship Id="rId17" Type="http://schemas.openxmlformats.org/officeDocument/2006/relationships/image" Target="../media/image78.png"/><Relationship Id="rId33" Type="http://schemas.openxmlformats.org/officeDocument/2006/relationships/image" Target="../media/image70.png"/><Relationship Id="rId38" Type="http://schemas.openxmlformats.org/officeDocument/2006/relationships/image" Target="../media/image76.png"/><Relationship Id="rId2" Type="http://schemas.openxmlformats.org/officeDocument/2006/relationships/notesSlide" Target="../notesSlides/notesSlide6.xml"/><Relationship Id="rId20" Type="http://schemas.openxmlformats.org/officeDocument/2006/relationships/image" Target="../media/image24.jpg"/><Relationship Id="rId29" Type="http://schemas.openxmlformats.org/officeDocument/2006/relationships/image" Target="../media/image650.png"/><Relationship Id="rId1" Type="http://schemas.openxmlformats.org/officeDocument/2006/relationships/slideLayout" Target="../slideLayouts/slideLayout2.xml"/><Relationship Id="rId32" Type="http://schemas.openxmlformats.org/officeDocument/2006/relationships/image" Target="../media/image69.png"/><Relationship Id="rId37" Type="http://schemas.openxmlformats.org/officeDocument/2006/relationships/image" Target="../media/image75.png"/><Relationship Id="rId40" Type="http://schemas.openxmlformats.org/officeDocument/2006/relationships/image" Target="../media/image79.png"/><Relationship Id="rId28" Type="http://schemas.openxmlformats.org/officeDocument/2006/relationships/image" Target="../media/image640.png"/><Relationship Id="rId36" Type="http://schemas.openxmlformats.org/officeDocument/2006/relationships/image" Target="../media/image73.png"/><Relationship Id="rId19" Type="http://schemas.openxmlformats.org/officeDocument/2006/relationships/image" Target="../media/image66.png"/><Relationship Id="rId31" Type="http://schemas.openxmlformats.org/officeDocument/2006/relationships/image" Target="../media/image68.png"/><Relationship Id="rId30" Type="http://schemas.openxmlformats.org/officeDocument/2006/relationships/image" Target="../media/image39.png"/><Relationship Id="rId35" Type="http://schemas.openxmlformats.org/officeDocument/2006/relationships/image" Target="../media/image72.png"/></Relationships>
</file>

<file path=ppt/slides/_rels/slide7.xml.rels><?xml version="1.0" encoding="UTF-8" standalone="yes"?>
<Relationships xmlns="http://schemas.openxmlformats.org/package/2006/relationships"><Relationship Id="rId8" Type="http://schemas.openxmlformats.org/officeDocument/2006/relationships/image" Target="../media/image790.png"/><Relationship Id="rId13" Type="http://schemas.openxmlformats.org/officeDocument/2006/relationships/image" Target="../media/image82.png"/><Relationship Id="rId3" Type="http://schemas.openxmlformats.org/officeDocument/2006/relationships/image" Target="../media/image720.png"/><Relationship Id="rId7" Type="http://schemas.openxmlformats.org/officeDocument/2006/relationships/image" Target="../media/image770.png"/><Relationship Id="rId12" Type="http://schemas.openxmlformats.org/officeDocument/2006/relationships/image" Target="../media/image8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801.png"/><Relationship Id="rId5" Type="http://schemas.openxmlformats.org/officeDocument/2006/relationships/image" Target="../media/image750.png"/><Relationship Id="rId10" Type="http://schemas.openxmlformats.org/officeDocument/2006/relationships/image" Target="../media/image81.png"/><Relationship Id="rId4" Type="http://schemas.openxmlformats.org/officeDocument/2006/relationships/image" Target="../media/image730.png"/><Relationship Id="rId9" Type="http://schemas.openxmlformats.org/officeDocument/2006/relationships/image" Target="../media/image80.png"/><Relationship Id="rId14" Type="http://schemas.openxmlformats.org/officeDocument/2006/relationships/image" Target="../media/image83.png"/></Relationships>
</file>

<file path=ppt/slides/_rels/slide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901.png"/><Relationship Id="rId5" Type="http://schemas.openxmlformats.org/officeDocument/2006/relationships/image" Target="../media/image86.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86.png"/><Relationship Id="rId3" Type="http://schemas.openxmlformats.org/officeDocument/2006/relationships/image" Target="../media/image92.png"/><Relationship Id="rId7" Type="http://schemas.openxmlformats.org/officeDocument/2006/relationships/image" Target="../media/image901.png"/><Relationship Id="rId12"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2.xml"/><Relationship Id="rId11" Type="http://schemas.openxmlformats.org/officeDocument/2006/relationships/image" Target="../media/image38.png"/><Relationship Id="rId10" Type="http://schemas.openxmlformats.org/officeDocument/2006/relationships/image" Target="../media/image94.png"/><Relationship Id="rId9" Type="http://schemas.openxmlformats.org/officeDocument/2006/relationships/image" Target="../media/image90.jp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C8A90D-D810-694E-94EA-547D925AB258}"/>
              </a:ext>
            </a:extLst>
          </p:cNvPr>
          <p:cNvSpPr>
            <a:spLocks noGrp="1"/>
          </p:cNvSpPr>
          <p:nvPr>
            <p:ph type="ctrTitle"/>
          </p:nvPr>
        </p:nvSpPr>
        <p:spPr>
          <a:xfrm>
            <a:off x="1053548" y="1018551"/>
            <a:ext cx="10084904" cy="1872628"/>
          </a:xfrm>
        </p:spPr>
        <p:txBody>
          <a:bodyPr>
            <a:normAutofit fontScale="90000"/>
          </a:bodyPr>
          <a:lstStyle/>
          <a:p>
            <a:r>
              <a:rPr lang="en-US" altLang="zh-TW" b="1" dirty="0"/>
              <a:t>Diverse Image-to-Image Translation via Disentangled Representations</a:t>
            </a:r>
            <a:br>
              <a:rPr lang="en-US" altLang="zh-TW" b="1" dirty="0"/>
            </a:br>
            <a:endParaRPr kumimoji="1" lang="zh-TW" altLang="en-US" dirty="0"/>
          </a:p>
        </p:txBody>
      </p:sp>
      <p:grpSp>
        <p:nvGrpSpPr>
          <p:cNvPr id="24" name="群組 23">
            <a:extLst>
              <a:ext uri="{FF2B5EF4-FFF2-40B4-BE49-F238E27FC236}">
                <a16:creationId xmlns:a16="http://schemas.microsoft.com/office/drawing/2014/main" id="{9B37E2C2-7A57-314B-B0F8-B753D9479927}"/>
              </a:ext>
            </a:extLst>
          </p:cNvPr>
          <p:cNvGrpSpPr/>
          <p:nvPr/>
        </p:nvGrpSpPr>
        <p:grpSpPr>
          <a:xfrm>
            <a:off x="54368" y="2766425"/>
            <a:ext cx="12083264" cy="3486588"/>
            <a:chOff x="250113" y="2156833"/>
            <a:chExt cx="12083264" cy="3486588"/>
          </a:xfrm>
        </p:grpSpPr>
        <p:grpSp>
          <p:nvGrpSpPr>
            <p:cNvPr id="3" name="群組 2">
              <a:extLst>
                <a:ext uri="{FF2B5EF4-FFF2-40B4-BE49-F238E27FC236}">
                  <a16:creationId xmlns:a16="http://schemas.microsoft.com/office/drawing/2014/main" id="{431A4F34-A685-554A-ABBA-4877366D96A4}"/>
                </a:ext>
              </a:extLst>
            </p:cNvPr>
            <p:cNvGrpSpPr/>
            <p:nvPr/>
          </p:nvGrpSpPr>
          <p:grpSpPr>
            <a:xfrm>
              <a:off x="250113" y="2156833"/>
              <a:ext cx="2669458" cy="3117256"/>
              <a:chOff x="250113" y="2156833"/>
              <a:chExt cx="2669458" cy="3117256"/>
            </a:xfrm>
          </p:grpSpPr>
          <p:pic>
            <p:nvPicPr>
              <p:cNvPr id="7" name="圖片 6">
                <a:extLst>
                  <a:ext uri="{FF2B5EF4-FFF2-40B4-BE49-F238E27FC236}">
                    <a16:creationId xmlns:a16="http://schemas.microsoft.com/office/drawing/2014/main" id="{2B0A5AA4-58BC-9448-B083-FCAED48024A6}"/>
                  </a:ext>
                </a:extLst>
              </p:cNvPr>
              <p:cNvPicPr>
                <a:picLocks/>
              </p:cNvPicPr>
              <p:nvPr/>
            </p:nvPicPr>
            <p:blipFill rotWithShape="1">
              <a:blip r:embed="rId3"/>
              <a:srcRect r="19760" b="31411"/>
              <a:stretch/>
            </p:blipFill>
            <p:spPr>
              <a:xfrm>
                <a:off x="661442" y="2156833"/>
                <a:ext cx="1846800" cy="2232000"/>
              </a:xfrm>
              <a:prstGeom prst="rect">
                <a:avLst/>
              </a:prstGeom>
              <a:ln>
                <a:solidFill>
                  <a:schemeClr val="tx1"/>
                </a:solidFill>
              </a:ln>
              <a:effectLst>
                <a:glow>
                  <a:schemeClr val="accent1">
                    <a:alpha val="40000"/>
                  </a:schemeClr>
                </a:glow>
                <a:outerShdw blurRad="50800" dist="50800" dir="5400000" sx="1000" sy="1000" algn="ctr" rotWithShape="0">
                  <a:srgbClr val="000000">
                    <a:alpha val="43137"/>
                  </a:srgbClr>
                </a:outerShdw>
              </a:effectLst>
            </p:spPr>
          </p:pic>
          <p:sp>
            <p:nvSpPr>
              <p:cNvPr id="8" name="文字方塊 7">
                <a:extLst>
                  <a:ext uri="{FF2B5EF4-FFF2-40B4-BE49-F238E27FC236}">
                    <a16:creationId xmlns:a16="http://schemas.microsoft.com/office/drawing/2014/main" id="{710937F5-D38E-DA43-A1CC-27AC7D01DBE6}"/>
                  </a:ext>
                </a:extLst>
              </p:cNvPr>
              <p:cNvSpPr txBox="1"/>
              <p:nvPr/>
            </p:nvSpPr>
            <p:spPr>
              <a:xfrm>
                <a:off x="250113" y="4443092"/>
                <a:ext cx="2669458" cy="830997"/>
              </a:xfrm>
              <a:prstGeom prst="rect">
                <a:avLst/>
              </a:prstGeom>
              <a:noFill/>
            </p:spPr>
            <p:txBody>
              <a:bodyPr wrap="square" rtlCol="0">
                <a:spAutoFit/>
              </a:bodyPr>
              <a:lstStyle/>
              <a:p>
                <a:pPr algn="ctr"/>
                <a:r>
                  <a:rPr kumimoji="1" lang="en-US" altLang="zh-TW" sz="2400" b="1" dirty="0" err="1">
                    <a:solidFill>
                      <a:schemeClr val="accent4">
                        <a:lumMod val="50000"/>
                      </a:schemeClr>
                    </a:solidFill>
                  </a:rPr>
                  <a:t>Hsin</a:t>
                </a:r>
                <a:r>
                  <a:rPr kumimoji="1" lang="en-US" altLang="zh-TW" sz="2400" b="1" dirty="0">
                    <a:solidFill>
                      <a:schemeClr val="accent4">
                        <a:lumMod val="50000"/>
                      </a:schemeClr>
                    </a:solidFill>
                  </a:rPr>
                  <a:t>-Ying Lee*</a:t>
                </a:r>
              </a:p>
              <a:p>
                <a:pPr algn="ctr"/>
                <a:r>
                  <a:rPr kumimoji="1" lang="en-US" altLang="zh-TW" sz="2400" dirty="0"/>
                  <a:t>U.C. Merced</a:t>
                </a:r>
                <a:endParaRPr kumimoji="1" lang="zh-TW" altLang="en-US" sz="2400" dirty="0"/>
              </a:p>
            </p:txBody>
          </p:sp>
        </p:grpSp>
        <p:grpSp>
          <p:nvGrpSpPr>
            <p:cNvPr id="6" name="群組 5">
              <a:extLst>
                <a:ext uri="{FF2B5EF4-FFF2-40B4-BE49-F238E27FC236}">
                  <a16:creationId xmlns:a16="http://schemas.microsoft.com/office/drawing/2014/main" id="{ECA93FEB-7903-0842-B6A5-4DDC49EB25FF}"/>
                </a:ext>
              </a:extLst>
            </p:cNvPr>
            <p:cNvGrpSpPr/>
            <p:nvPr/>
          </p:nvGrpSpPr>
          <p:grpSpPr>
            <a:xfrm>
              <a:off x="4957015" y="2156833"/>
              <a:ext cx="2669458" cy="3117256"/>
              <a:chOff x="4957017" y="2156833"/>
              <a:chExt cx="2669458" cy="3117256"/>
            </a:xfrm>
          </p:grpSpPr>
          <p:pic>
            <p:nvPicPr>
              <p:cNvPr id="9" name="圖片 8">
                <a:extLst>
                  <a:ext uri="{FF2B5EF4-FFF2-40B4-BE49-F238E27FC236}">
                    <a16:creationId xmlns:a16="http://schemas.microsoft.com/office/drawing/2014/main" id="{49F4BD1A-E760-0D4E-9206-0CB0ACD75C7E}"/>
                  </a:ext>
                </a:extLst>
              </p:cNvPr>
              <p:cNvPicPr>
                <a:picLocks/>
              </p:cNvPicPr>
              <p:nvPr/>
            </p:nvPicPr>
            <p:blipFill rotWithShape="1">
              <a:blip r:embed="rId4"/>
              <a:srcRect b="2514"/>
              <a:stretch/>
            </p:blipFill>
            <p:spPr>
              <a:xfrm>
                <a:off x="5368346" y="2156833"/>
                <a:ext cx="1846800" cy="2232000"/>
              </a:xfrm>
              <a:prstGeom prst="rect">
                <a:avLst/>
              </a:prstGeom>
              <a:ln>
                <a:solidFill>
                  <a:schemeClr val="tx1"/>
                </a:solidFill>
              </a:ln>
            </p:spPr>
          </p:pic>
          <p:sp>
            <p:nvSpPr>
              <p:cNvPr id="10" name="文字方塊 9">
                <a:extLst>
                  <a:ext uri="{FF2B5EF4-FFF2-40B4-BE49-F238E27FC236}">
                    <a16:creationId xmlns:a16="http://schemas.microsoft.com/office/drawing/2014/main" id="{A9E4D283-1F50-104A-A1C9-9C96DF024475}"/>
                  </a:ext>
                </a:extLst>
              </p:cNvPr>
              <p:cNvSpPr txBox="1"/>
              <p:nvPr/>
            </p:nvSpPr>
            <p:spPr>
              <a:xfrm>
                <a:off x="4957017" y="4443092"/>
                <a:ext cx="2669458" cy="830997"/>
              </a:xfrm>
              <a:prstGeom prst="rect">
                <a:avLst/>
              </a:prstGeom>
              <a:noFill/>
            </p:spPr>
            <p:txBody>
              <a:bodyPr wrap="square" rtlCol="0">
                <a:spAutoFit/>
              </a:bodyPr>
              <a:lstStyle/>
              <a:p>
                <a:pPr algn="ctr"/>
                <a:r>
                  <a:rPr kumimoji="1" lang="en-US" altLang="zh-TW" sz="2400" b="1" dirty="0" err="1">
                    <a:solidFill>
                      <a:schemeClr val="accent4">
                        <a:lumMod val="50000"/>
                      </a:schemeClr>
                    </a:solidFill>
                  </a:rPr>
                  <a:t>Jia</a:t>
                </a:r>
                <a:r>
                  <a:rPr kumimoji="1" lang="en-US" altLang="zh-TW" sz="2400" b="1" dirty="0">
                    <a:solidFill>
                      <a:schemeClr val="accent4">
                        <a:lumMod val="50000"/>
                      </a:schemeClr>
                    </a:solidFill>
                  </a:rPr>
                  <a:t>-Bin Huang</a:t>
                </a:r>
              </a:p>
              <a:p>
                <a:pPr algn="ctr"/>
                <a:r>
                  <a:rPr kumimoji="1" lang="en-US" altLang="zh-TW" sz="2400" dirty="0"/>
                  <a:t>Virginia Tech</a:t>
                </a:r>
                <a:endParaRPr kumimoji="1" lang="zh-TW" altLang="en-US" sz="2400" dirty="0"/>
              </a:p>
            </p:txBody>
          </p:sp>
        </p:grpSp>
        <p:grpSp>
          <p:nvGrpSpPr>
            <p:cNvPr id="16" name="群組 15">
              <a:extLst>
                <a:ext uri="{FF2B5EF4-FFF2-40B4-BE49-F238E27FC236}">
                  <a16:creationId xmlns:a16="http://schemas.microsoft.com/office/drawing/2014/main" id="{12BD22B0-F611-3847-9AB5-44C4CB925CE0}"/>
                </a:ext>
              </a:extLst>
            </p:cNvPr>
            <p:cNvGrpSpPr/>
            <p:nvPr/>
          </p:nvGrpSpPr>
          <p:grpSpPr>
            <a:xfrm>
              <a:off x="9663919" y="2156833"/>
              <a:ext cx="2669458" cy="3486588"/>
              <a:chOff x="9663919" y="2156833"/>
              <a:chExt cx="2669458" cy="3486588"/>
            </a:xfrm>
          </p:grpSpPr>
          <p:pic>
            <p:nvPicPr>
              <p:cNvPr id="11" name="圖片 10">
                <a:extLst>
                  <a:ext uri="{FF2B5EF4-FFF2-40B4-BE49-F238E27FC236}">
                    <a16:creationId xmlns:a16="http://schemas.microsoft.com/office/drawing/2014/main" id="{D70CEB2C-998C-D544-BCA4-83ADB9396B30}"/>
                  </a:ext>
                </a:extLst>
              </p:cNvPr>
              <p:cNvPicPr>
                <a:picLocks/>
              </p:cNvPicPr>
              <p:nvPr/>
            </p:nvPicPr>
            <p:blipFill rotWithShape="1">
              <a:blip r:embed="rId5"/>
              <a:srcRect t="1" b="4972"/>
              <a:stretch/>
            </p:blipFill>
            <p:spPr>
              <a:xfrm>
                <a:off x="10075248" y="2156833"/>
                <a:ext cx="1846800" cy="2232000"/>
              </a:xfrm>
              <a:prstGeom prst="rect">
                <a:avLst/>
              </a:prstGeom>
              <a:ln>
                <a:solidFill>
                  <a:schemeClr val="tx1"/>
                </a:solidFill>
              </a:ln>
            </p:spPr>
          </p:pic>
          <p:sp>
            <p:nvSpPr>
              <p:cNvPr id="12" name="文字方塊 11">
                <a:extLst>
                  <a:ext uri="{FF2B5EF4-FFF2-40B4-BE49-F238E27FC236}">
                    <a16:creationId xmlns:a16="http://schemas.microsoft.com/office/drawing/2014/main" id="{F5988A3B-10D2-1B4F-BA92-84A1CBA41BDF}"/>
                  </a:ext>
                </a:extLst>
              </p:cNvPr>
              <p:cNvSpPr txBox="1"/>
              <p:nvPr/>
            </p:nvSpPr>
            <p:spPr>
              <a:xfrm>
                <a:off x="9663919" y="4443092"/>
                <a:ext cx="2669458" cy="1200329"/>
              </a:xfrm>
              <a:prstGeom prst="rect">
                <a:avLst/>
              </a:prstGeom>
              <a:noFill/>
            </p:spPr>
            <p:txBody>
              <a:bodyPr wrap="square" rtlCol="0">
                <a:spAutoFit/>
              </a:bodyPr>
              <a:lstStyle/>
              <a:p>
                <a:pPr algn="ctr"/>
                <a:r>
                  <a:rPr kumimoji="1" lang="en-US" altLang="zh-TW" sz="2400" b="1" dirty="0">
                    <a:solidFill>
                      <a:schemeClr val="accent4">
                        <a:lumMod val="50000"/>
                      </a:schemeClr>
                    </a:solidFill>
                  </a:rPr>
                  <a:t>Ming-</a:t>
                </a:r>
                <a:r>
                  <a:rPr kumimoji="1" lang="en-US" altLang="zh-TW" sz="2400" b="1" dirty="0" err="1">
                    <a:solidFill>
                      <a:schemeClr val="accent4">
                        <a:lumMod val="50000"/>
                      </a:schemeClr>
                    </a:solidFill>
                  </a:rPr>
                  <a:t>Hsuan</a:t>
                </a:r>
                <a:r>
                  <a:rPr kumimoji="1" lang="en-US" altLang="zh-TW" sz="2400" b="1" dirty="0">
                    <a:solidFill>
                      <a:schemeClr val="accent4">
                        <a:lumMod val="50000"/>
                      </a:schemeClr>
                    </a:solidFill>
                  </a:rPr>
                  <a:t> Yang</a:t>
                </a:r>
              </a:p>
              <a:p>
                <a:pPr algn="ctr"/>
                <a:r>
                  <a:rPr kumimoji="1" lang="en-US" altLang="zh-TW" sz="2400" dirty="0"/>
                  <a:t>U.C. Merced</a:t>
                </a:r>
                <a:br>
                  <a:rPr kumimoji="1" lang="en-US" altLang="zh-TW" sz="2400" dirty="0"/>
                </a:br>
                <a:r>
                  <a:rPr kumimoji="1" lang="en-US" altLang="zh-TW" sz="2400" dirty="0"/>
                  <a:t>Google Cloud AI</a:t>
                </a:r>
                <a:endParaRPr kumimoji="1" lang="zh-TW" altLang="en-US" sz="2400" dirty="0"/>
              </a:p>
            </p:txBody>
          </p:sp>
        </p:grpSp>
        <p:grpSp>
          <p:nvGrpSpPr>
            <p:cNvPr id="13" name="群組 12">
              <a:extLst>
                <a:ext uri="{FF2B5EF4-FFF2-40B4-BE49-F238E27FC236}">
                  <a16:creationId xmlns:a16="http://schemas.microsoft.com/office/drawing/2014/main" id="{12098EB7-247B-AA49-84B6-16A708C86888}"/>
                </a:ext>
              </a:extLst>
            </p:cNvPr>
            <p:cNvGrpSpPr/>
            <p:nvPr/>
          </p:nvGrpSpPr>
          <p:grpSpPr>
            <a:xfrm>
              <a:off x="7310466" y="2156833"/>
              <a:ext cx="2669458" cy="3117256"/>
              <a:chOff x="7310469" y="2156833"/>
              <a:chExt cx="2669458" cy="3117256"/>
            </a:xfrm>
          </p:grpSpPr>
          <p:sp>
            <p:nvSpPr>
              <p:cNvPr id="14" name="文字方塊 13">
                <a:extLst>
                  <a:ext uri="{FF2B5EF4-FFF2-40B4-BE49-F238E27FC236}">
                    <a16:creationId xmlns:a16="http://schemas.microsoft.com/office/drawing/2014/main" id="{0FE7A173-D350-BC48-9789-D399DF55B0BC}"/>
                  </a:ext>
                </a:extLst>
              </p:cNvPr>
              <p:cNvSpPr txBox="1"/>
              <p:nvPr/>
            </p:nvSpPr>
            <p:spPr>
              <a:xfrm>
                <a:off x="7310469" y="4443092"/>
                <a:ext cx="2669458" cy="830997"/>
              </a:xfrm>
              <a:prstGeom prst="rect">
                <a:avLst/>
              </a:prstGeom>
              <a:noFill/>
            </p:spPr>
            <p:txBody>
              <a:bodyPr wrap="square" rtlCol="0">
                <a:spAutoFit/>
              </a:bodyPr>
              <a:lstStyle/>
              <a:p>
                <a:pPr algn="ctr"/>
                <a:r>
                  <a:rPr kumimoji="1" lang="en-US" altLang="zh-TW" sz="2400" b="1" dirty="0" err="1">
                    <a:solidFill>
                      <a:schemeClr val="accent4">
                        <a:lumMod val="50000"/>
                      </a:schemeClr>
                    </a:solidFill>
                  </a:rPr>
                  <a:t>Maneesh</a:t>
                </a:r>
                <a:r>
                  <a:rPr kumimoji="1" lang="en-US" altLang="zh-TW" sz="2400" b="1" dirty="0">
                    <a:solidFill>
                      <a:schemeClr val="accent4">
                        <a:lumMod val="50000"/>
                      </a:schemeClr>
                    </a:solidFill>
                  </a:rPr>
                  <a:t> Singh</a:t>
                </a:r>
              </a:p>
              <a:p>
                <a:pPr algn="ctr"/>
                <a:r>
                  <a:rPr kumimoji="1" lang="en-US" altLang="zh-TW" sz="2400" dirty="0" err="1"/>
                  <a:t>Verisk</a:t>
                </a:r>
                <a:r>
                  <a:rPr kumimoji="1" lang="en-US" altLang="zh-TW" sz="2400" dirty="0"/>
                  <a:t> Analytics</a:t>
                </a:r>
                <a:endParaRPr kumimoji="1" lang="zh-TW" altLang="en-US" sz="2400" dirty="0"/>
              </a:p>
            </p:txBody>
          </p:sp>
          <p:pic>
            <p:nvPicPr>
              <p:cNvPr id="15" name="圖片 14">
                <a:extLst>
                  <a:ext uri="{FF2B5EF4-FFF2-40B4-BE49-F238E27FC236}">
                    <a16:creationId xmlns:a16="http://schemas.microsoft.com/office/drawing/2014/main" id="{A3FCF333-98E1-0341-9599-082954A5B7B1}"/>
                  </a:ext>
                </a:extLst>
              </p:cNvPr>
              <p:cNvPicPr>
                <a:picLocks/>
              </p:cNvPicPr>
              <p:nvPr/>
            </p:nvPicPr>
            <p:blipFill>
              <a:blip r:embed="rId6"/>
              <a:stretch>
                <a:fillRect/>
              </a:stretch>
            </p:blipFill>
            <p:spPr>
              <a:xfrm>
                <a:off x="7721798" y="2156833"/>
                <a:ext cx="1846800" cy="2232000"/>
              </a:xfrm>
              <a:prstGeom prst="rect">
                <a:avLst/>
              </a:prstGeom>
              <a:ln>
                <a:solidFill>
                  <a:schemeClr val="tx1"/>
                </a:solidFill>
              </a:ln>
            </p:spPr>
          </p:pic>
        </p:grpSp>
        <p:grpSp>
          <p:nvGrpSpPr>
            <p:cNvPr id="5" name="群組 4">
              <a:extLst>
                <a:ext uri="{FF2B5EF4-FFF2-40B4-BE49-F238E27FC236}">
                  <a16:creationId xmlns:a16="http://schemas.microsoft.com/office/drawing/2014/main" id="{AC91A99C-930F-C848-811A-F5197E924C3F}"/>
                </a:ext>
              </a:extLst>
            </p:cNvPr>
            <p:cNvGrpSpPr/>
            <p:nvPr/>
          </p:nvGrpSpPr>
          <p:grpSpPr>
            <a:xfrm>
              <a:off x="2603564" y="2156833"/>
              <a:ext cx="2669458" cy="3117256"/>
              <a:chOff x="2603565" y="2156833"/>
              <a:chExt cx="2669458" cy="3117256"/>
            </a:xfrm>
          </p:grpSpPr>
          <p:pic>
            <p:nvPicPr>
              <p:cNvPr id="17" name="圖片 16">
                <a:extLst>
                  <a:ext uri="{FF2B5EF4-FFF2-40B4-BE49-F238E27FC236}">
                    <a16:creationId xmlns:a16="http://schemas.microsoft.com/office/drawing/2014/main" id="{978D207E-8EAC-EA46-B907-E9AE275107FD}"/>
                  </a:ext>
                </a:extLst>
              </p:cNvPr>
              <p:cNvPicPr>
                <a:picLocks/>
              </p:cNvPicPr>
              <p:nvPr/>
            </p:nvPicPr>
            <p:blipFill>
              <a:blip r:embed="rId7"/>
              <a:stretch>
                <a:fillRect/>
              </a:stretch>
            </p:blipFill>
            <p:spPr>
              <a:xfrm>
                <a:off x="3014894" y="2156833"/>
                <a:ext cx="1846800" cy="2232000"/>
              </a:xfrm>
              <a:prstGeom prst="rect">
                <a:avLst/>
              </a:prstGeom>
              <a:ln>
                <a:solidFill>
                  <a:schemeClr val="tx1"/>
                </a:solidFill>
              </a:ln>
            </p:spPr>
          </p:pic>
          <p:sp>
            <p:nvSpPr>
              <p:cNvPr id="18" name="文字方塊 17">
                <a:extLst>
                  <a:ext uri="{FF2B5EF4-FFF2-40B4-BE49-F238E27FC236}">
                    <a16:creationId xmlns:a16="http://schemas.microsoft.com/office/drawing/2014/main" id="{AE16BBC7-2468-6A4E-8188-DD3189BFD4A7}"/>
                  </a:ext>
                </a:extLst>
              </p:cNvPr>
              <p:cNvSpPr txBox="1"/>
              <p:nvPr/>
            </p:nvSpPr>
            <p:spPr>
              <a:xfrm>
                <a:off x="2603565" y="4443092"/>
                <a:ext cx="2669458" cy="830997"/>
              </a:xfrm>
              <a:prstGeom prst="rect">
                <a:avLst/>
              </a:prstGeom>
              <a:noFill/>
            </p:spPr>
            <p:txBody>
              <a:bodyPr wrap="square" rtlCol="0">
                <a:spAutoFit/>
              </a:bodyPr>
              <a:lstStyle/>
              <a:p>
                <a:pPr algn="ctr"/>
                <a:r>
                  <a:rPr kumimoji="1" lang="en-US" altLang="zh-TW" sz="2400" b="1" dirty="0">
                    <a:solidFill>
                      <a:schemeClr val="accent4">
                        <a:lumMod val="50000"/>
                      </a:schemeClr>
                    </a:solidFill>
                  </a:rPr>
                  <a:t>Hung-Yu Tseng*</a:t>
                </a:r>
              </a:p>
              <a:p>
                <a:pPr algn="ctr"/>
                <a:r>
                  <a:rPr kumimoji="1" lang="en-US" altLang="zh-TW" sz="2400" dirty="0"/>
                  <a:t>U.C. Merced</a:t>
                </a:r>
                <a:endParaRPr kumimoji="1" lang="zh-TW" altLang="en-US" sz="2400" dirty="0"/>
              </a:p>
            </p:txBody>
          </p:sp>
        </p:grpSp>
      </p:grpSp>
    </p:spTree>
    <p:extLst>
      <p:ext uri="{BB962C8B-B14F-4D97-AF65-F5344CB8AC3E}">
        <p14:creationId xmlns:p14="http://schemas.microsoft.com/office/powerpoint/2010/main" val="2524180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EAB140-18E1-9540-BDF8-F144D12636E7}"/>
              </a:ext>
            </a:extLst>
          </p:cNvPr>
          <p:cNvSpPr>
            <a:spLocks noGrp="1"/>
          </p:cNvSpPr>
          <p:nvPr>
            <p:ph type="title"/>
          </p:nvPr>
        </p:nvSpPr>
        <p:spPr>
          <a:xfrm>
            <a:off x="838200" y="365125"/>
            <a:ext cx="10515600" cy="981075"/>
          </a:xfrm>
        </p:spPr>
        <p:txBody>
          <a:bodyPr/>
          <a:lstStyle/>
          <a:p>
            <a:r>
              <a:rPr kumimoji="1" lang="en-US" altLang="zh-TW" dirty="0"/>
              <a:t>Training with Unpaired Data</a:t>
            </a:r>
            <a:endParaRPr kumimoji="1" lang="zh-TW" altLang="en-US" dirty="0"/>
          </a:p>
        </p:txBody>
      </p:sp>
      <p:sp>
        <p:nvSpPr>
          <p:cNvPr id="4" name="投影片編號版面配置區 3">
            <a:extLst>
              <a:ext uri="{FF2B5EF4-FFF2-40B4-BE49-F238E27FC236}">
                <a16:creationId xmlns:a16="http://schemas.microsoft.com/office/drawing/2014/main" id="{B051A205-8BE7-8A42-AFE3-AF7BBD873BC8}"/>
              </a:ext>
            </a:extLst>
          </p:cNvPr>
          <p:cNvSpPr>
            <a:spLocks noGrp="1"/>
          </p:cNvSpPr>
          <p:nvPr>
            <p:ph type="sldNum" sz="quarter" idx="12"/>
          </p:nvPr>
        </p:nvSpPr>
        <p:spPr/>
        <p:txBody>
          <a:bodyPr/>
          <a:lstStyle/>
          <a:p>
            <a:fld id="{8B53DFEC-A51D-C54B-AF5E-7470F20CC68B}" type="slidenum">
              <a:rPr kumimoji="1" lang="zh-TW" altLang="en-US" smtClean="0"/>
              <a:t>9</a:t>
            </a:fld>
            <a:endParaRPr kumimoji="1" lang="zh-TW" altLang="en-US"/>
          </a:p>
        </p:txBody>
      </p:sp>
      <p:sp>
        <p:nvSpPr>
          <p:cNvPr id="5" name="不規則四邊形 4">
            <a:extLst>
              <a:ext uri="{FF2B5EF4-FFF2-40B4-BE49-F238E27FC236}">
                <a16:creationId xmlns:a16="http://schemas.microsoft.com/office/drawing/2014/main" id="{6E7B0058-91F0-F44E-B1B7-F5DC207F595E}"/>
              </a:ext>
            </a:extLst>
          </p:cNvPr>
          <p:cNvSpPr>
            <a:spLocks noChangeAspect="1"/>
          </p:cNvSpPr>
          <p:nvPr/>
        </p:nvSpPr>
        <p:spPr>
          <a:xfrm rot="5400000">
            <a:off x="3245288" y="5007700"/>
            <a:ext cx="693600" cy="612000"/>
          </a:xfrm>
          <a:prstGeom prst="trapezoid">
            <a:avLst>
              <a:gd name="adj" fmla="val 33972"/>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zh-TW" altLang="en-US" dirty="0">
              <a:latin typeface="Times New Roman" charset="0"/>
              <a:ea typeface="Times New Roman" charset="0"/>
              <a:cs typeface="Times New Roman" charset="0"/>
            </a:endParaRPr>
          </a:p>
        </p:txBody>
      </p:sp>
      <p:sp>
        <p:nvSpPr>
          <p:cNvPr id="7" name="不規則四邊形 6">
            <a:extLst>
              <a:ext uri="{FF2B5EF4-FFF2-40B4-BE49-F238E27FC236}">
                <a16:creationId xmlns:a16="http://schemas.microsoft.com/office/drawing/2014/main" id="{A2733FB9-384B-FC49-9022-D371AF76045A}"/>
              </a:ext>
            </a:extLst>
          </p:cNvPr>
          <p:cNvSpPr>
            <a:spLocks noChangeAspect="1"/>
          </p:cNvSpPr>
          <p:nvPr/>
        </p:nvSpPr>
        <p:spPr>
          <a:xfrm rot="5400000">
            <a:off x="3245288" y="4122100"/>
            <a:ext cx="693600" cy="612000"/>
          </a:xfrm>
          <a:prstGeom prst="trapezoid">
            <a:avLst>
              <a:gd name="adj" fmla="val 21062"/>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p:sp>
        <p:nvSpPr>
          <p:cNvPr id="8" name="不規則四邊形 7">
            <a:extLst>
              <a:ext uri="{FF2B5EF4-FFF2-40B4-BE49-F238E27FC236}">
                <a16:creationId xmlns:a16="http://schemas.microsoft.com/office/drawing/2014/main" id="{4C801AE4-EF95-434C-9D2B-6B6513EABB8F}"/>
              </a:ext>
            </a:extLst>
          </p:cNvPr>
          <p:cNvSpPr>
            <a:spLocks noChangeAspect="1"/>
          </p:cNvSpPr>
          <p:nvPr/>
        </p:nvSpPr>
        <p:spPr>
          <a:xfrm rot="5400000">
            <a:off x="7209630" y="5007700"/>
            <a:ext cx="693600" cy="612000"/>
          </a:xfrm>
          <a:prstGeom prst="trapezoid">
            <a:avLst>
              <a:gd name="adj" fmla="val 33972"/>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zh-TW" altLang="en-US" dirty="0">
              <a:latin typeface="Times New Roman" charset="0"/>
              <a:ea typeface="Times New Roman" charset="0"/>
              <a:cs typeface="Times New Roman" charset="0"/>
            </a:endParaRPr>
          </a:p>
        </p:txBody>
      </p:sp>
      <p:sp>
        <p:nvSpPr>
          <p:cNvPr id="9" name="不規則四邊形 8">
            <a:extLst>
              <a:ext uri="{FF2B5EF4-FFF2-40B4-BE49-F238E27FC236}">
                <a16:creationId xmlns:a16="http://schemas.microsoft.com/office/drawing/2014/main" id="{9FD133F9-6296-1B40-B6AD-1BA6EEBA0D1C}"/>
              </a:ext>
            </a:extLst>
          </p:cNvPr>
          <p:cNvSpPr>
            <a:spLocks noChangeAspect="1"/>
          </p:cNvSpPr>
          <p:nvPr/>
        </p:nvSpPr>
        <p:spPr>
          <a:xfrm rot="5400000">
            <a:off x="7209630" y="4122100"/>
            <a:ext cx="693600" cy="612000"/>
          </a:xfrm>
          <a:prstGeom prst="trapezoid">
            <a:avLst>
              <a:gd name="adj" fmla="val 21062"/>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p:sp>
        <p:nvSpPr>
          <p:cNvPr id="10" name="不規則四邊形 9">
            <a:extLst>
              <a:ext uri="{FF2B5EF4-FFF2-40B4-BE49-F238E27FC236}">
                <a16:creationId xmlns:a16="http://schemas.microsoft.com/office/drawing/2014/main" id="{86B3C216-2015-704A-AE93-18296AF68589}"/>
              </a:ext>
            </a:extLst>
          </p:cNvPr>
          <p:cNvSpPr>
            <a:spLocks noChangeAspect="1"/>
          </p:cNvSpPr>
          <p:nvPr/>
        </p:nvSpPr>
        <p:spPr>
          <a:xfrm rot="5400000">
            <a:off x="7209630" y="2883700"/>
            <a:ext cx="693600" cy="612000"/>
          </a:xfrm>
          <a:prstGeom prst="trapezoid">
            <a:avLst>
              <a:gd name="adj" fmla="val 21062"/>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p:sp>
        <p:nvSpPr>
          <p:cNvPr id="11" name="不規則四邊形 10">
            <a:extLst>
              <a:ext uri="{FF2B5EF4-FFF2-40B4-BE49-F238E27FC236}">
                <a16:creationId xmlns:a16="http://schemas.microsoft.com/office/drawing/2014/main" id="{39BDD353-4BAC-6040-A044-FF150C030FD9}"/>
              </a:ext>
            </a:extLst>
          </p:cNvPr>
          <p:cNvSpPr>
            <a:spLocks noChangeAspect="1"/>
          </p:cNvSpPr>
          <p:nvPr/>
        </p:nvSpPr>
        <p:spPr>
          <a:xfrm rot="5400000">
            <a:off x="7209630" y="1998100"/>
            <a:ext cx="693600" cy="612000"/>
          </a:xfrm>
          <a:prstGeom prst="trapezoid">
            <a:avLst>
              <a:gd name="adj" fmla="val 33972"/>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zh-TW" altLang="en-US" dirty="0">
              <a:latin typeface="Times New Roman" charset="0"/>
              <a:ea typeface="Times New Roman" charset="0"/>
              <a:cs typeface="Times New Roman" charset="0"/>
            </a:endParaRPr>
          </a:p>
        </p:txBody>
      </p:sp>
      <p:cxnSp>
        <p:nvCxnSpPr>
          <p:cNvPr id="15" name="Straight Connector 38">
            <a:extLst>
              <a:ext uri="{FF2B5EF4-FFF2-40B4-BE49-F238E27FC236}">
                <a16:creationId xmlns:a16="http://schemas.microsoft.com/office/drawing/2014/main" id="{B1BE4CBE-9979-944C-ABA5-0CB17F4551BB}"/>
              </a:ext>
            </a:extLst>
          </p:cNvPr>
          <p:cNvCxnSpPr>
            <a:cxnSpLocks/>
          </p:cNvCxnSpPr>
          <p:nvPr/>
        </p:nvCxnSpPr>
        <p:spPr>
          <a:xfrm flipV="1">
            <a:off x="10087187" y="1555219"/>
            <a:ext cx="0" cy="607986"/>
          </a:xfrm>
          <a:prstGeom prst="line">
            <a:avLst/>
          </a:prstGeom>
          <a:ln>
            <a:prstDash val="dashDot"/>
          </a:ln>
        </p:spPr>
        <p:style>
          <a:lnRef idx="3">
            <a:schemeClr val="dk1"/>
          </a:lnRef>
          <a:fillRef idx="0">
            <a:schemeClr val="dk1"/>
          </a:fillRef>
          <a:effectRef idx="2">
            <a:schemeClr val="dk1"/>
          </a:effectRef>
          <a:fontRef idx="minor">
            <a:schemeClr val="tx1"/>
          </a:fontRef>
        </p:style>
      </p:cxnSp>
      <p:cxnSp>
        <p:nvCxnSpPr>
          <p:cNvPr id="17" name="Straight Connector 96">
            <a:extLst>
              <a:ext uri="{FF2B5EF4-FFF2-40B4-BE49-F238E27FC236}">
                <a16:creationId xmlns:a16="http://schemas.microsoft.com/office/drawing/2014/main" id="{DA060569-F43E-9A47-8666-7FA59285D7FB}"/>
              </a:ext>
            </a:extLst>
          </p:cNvPr>
          <p:cNvCxnSpPr>
            <a:cxnSpLocks/>
          </p:cNvCxnSpPr>
          <p:nvPr/>
        </p:nvCxnSpPr>
        <p:spPr>
          <a:xfrm flipV="1">
            <a:off x="2427447" y="1555219"/>
            <a:ext cx="0" cy="607986"/>
          </a:xfrm>
          <a:prstGeom prst="line">
            <a:avLst/>
          </a:prstGeom>
          <a:ln>
            <a:prstDash val="dashDot"/>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66">
                <a:extLst>
                  <a:ext uri="{FF2B5EF4-FFF2-40B4-BE49-F238E27FC236}">
                    <a16:creationId xmlns:a16="http://schemas.microsoft.com/office/drawing/2014/main" id="{20A19F6A-7080-9842-8C28-5D73D8A9C630}"/>
                  </a:ext>
                </a:extLst>
              </p:cNvPr>
              <p:cNvSpPr/>
              <p:nvPr/>
            </p:nvSpPr>
            <p:spPr>
              <a:xfrm>
                <a:off x="5600174" y="1346200"/>
                <a:ext cx="1116000" cy="41909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14:m>
                  <m:oMath xmlns:m="http://schemas.openxmlformats.org/officeDocument/2006/math">
                    <m:sSubSup>
                      <m:sSubSupPr>
                        <m:ctrlPr>
                          <a:rPr lang="en-US" altLang="zh-TW" b="0" i="1" dirty="0" smtClean="0">
                            <a:solidFill>
                              <a:schemeClr val="tx1"/>
                            </a:solidFill>
                            <a:latin typeface="Cambria Math" panose="02040503050406030204" pitchFamily="18" charset="0"/>
                            <a:ea typeface="Times New Roman" charset="0"/>
                            <a:cs typeface="Times New Roman" charset="0"/>
                          </a:rPr>
                        </m:ctrlPr>
                      </m:sSubSupPr>
                      <m:e>
                        <m:r>
                          <a:rPr lang="en-US" altLang="zh-TW" b="0" i="1" dirty="0" smtClean="0">
                            <a:solidFill>
                              <a:schemeClr val="tx1"/>
                            </a:solidFill>
                            <a:latin typeface="Cambria Math" charset="0"/>
                            <a:ea typeface="Times New Roman" charset="0"/>
                            <a:cs typeface="Times New Roman" charset="0"/>
                          </a:rPr>
                          <m:t>𝐿</m:t>
                        </m:r>
                      </m:e>
                      <m:sub>
                        <m:r>
                          <a:rPr lang="en-US" altLang="zh-TW" b="0" i="1" dirty="0" smtClean="0">
                            <a:solidFill>
                              <a:schemeClr val="tx1"/>
                            </a:solidFill>
                            <a:latin typeface="Cambria Math" charset="0"/>
                            <a:ea typeface="Times New Roman" charset="0"/>
                            <a:cs typeface="Times New Roman" charset="0"/>
                          </a:rPr>
                          <m:t>1</m:t>
                        </m:r>
                      </m:sub>
                      <m:sup>
                        <m:r>
                          <m:rPr>
                            <m:sty m:val="p"/>
                          </m:rPr>
                          <a:rPr lang="en-US" altLang="zh-TW" b="0" i="0" dirty="0" smtClean="0">
                            <a:solidFill>
                              <a:schemeClr val="tx1"/>
                            </a:solidFill>
                            <a:latin typeface="Cambria Math" charset="0"/>
                            <a:ea typeface="Times New Roman" charset="0"/>
                            <a:cs typeface="Times New Roman" charset="0"/>
                          </a:rPr>
                          <m:t>cc</m:t>
                        </m:r>
                      </m:sup>
                    </m:sSubSup>
                  </m:oMath>
                </a14:m>
                <a:r>
                  <a:rPr lang="en-US" dirty="0">
                    <a:solidFill>
                      <a:schemeClr val="tx1"/>
                    </a:solidFill>
                    <a:latin typeface="Times New Roman" charset="0"/>
                    <a:ea typeface="Times New Roman" charset="0"/>
                    <a:cs typeface="Times New Roman" charset="0"/>
                  </a:rPr>
                  <a:t> </a:t>
                </a:r>
              </a:p>
            </p:txBody>
          </p:sp>
        </mc:Choice>
        <mc:Fallback xmlns="">
          <p:sp>
            <p:nvSpPr>
              <p:cNvPr id="18" name="Rectangle 66">
                <a:extLst>
                  <a:ext uri="{FF2B5EF4-FFF2-40B4-BE49-F238E27FC236}">
                    <a16:creationId xmlns:a16="http://schemas.microsoft.com/office/drawing/2014/main" id="{20A19F6A-7080-9842-8C28-5D73D8A9C630}"/>
                  </a:ext>
                </a:extLst>
              </p:cNvPr>
              <p:cNvSpPr>
                <a:spLocks noRot="1" noChangeAspect="1" noMove="1" noResize="1" noEditPoints="1" noAdjustHandles="1" noChangeArrowheads="1" noChangeShapeType="1" noTextEdit="1"/>
              </p:cNvSpPr>
              <p:nvPr/>
            </p:nvSpPr>
            <p:spPr>
              <a:xfrm>
                <a:off x="5600174" y="1346200"/>
                <a:ext cx="1116000" cy="419097"/>
              </a:xfrm>
              <a:prstGeom prst="rect">
                <a:avLst/>
              </a:prstGeom>
              <a:blipFill>
                <a:blip r:embed="rId3"/>
                <a:stretch>
                  <a:fillRect/>
                </a:stretch>
              </a:blipFill>
              <a:ln>
                <a:solidFill>
                  <a:schemeClr val="tx1"/>
                </a:solidFill>
              </a:ln>
            </p:spPr>
            <p:txBody>
              <a:bodyPr/>
              <a:lstStyle/>
              <a:p>
                <a:r>
                  <a:rPr lang="zh-TW" altLang="en-US">
                    <a:noFill/>
                  </a:rPr>
                  <a:t> </a:t>
                </a:r>
              </a:p>
            </p:txBody>
          </p:sp>
        </mc:Fallback>
      </mc:AlternateContent>
      <p:cxnSp>
        <p:nvCxnSpPr>
          <p:cNvPr id="20" name="Straight Arrow Connector 286">
            <a:extLst>
              <a:ext uri="{FF2B5EF4-FFF2-40B4-BE49-F238E27FC236}">
                <a16:creationId xmlns:a16="http://schemas.microsoft.com/office/drawing/2014/main" id="{1EFFC6CA-F308-1549-B98B-241DA2855B06}"/>
              </a:ext>
            </a:extLst>
          </p:cNvPr>
          <p:cNvCxnSpPr>
            <a:cxnSpLocks/>
          </p:cNvCxnSpPr>
          <p:nvPr/>
        </p:nvCxnSpPr>
        <p:spPr>
          <a:xfrm>
            <a:off x="5171529" y="2751138"/>
            <a:ext cx="252000" cy="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8">
            <a:extLst>
              <a:ext uri="{FF2B5EF4-FFF2-40B4-BE49-F238E27FC236}">
                <a16:creationId xmlns:a16="http://schemas.microsoft.com/office/drawing/2014/main" id="{72A5C59E-DE80-AE46-B58F-8A26C7F99106}"/>
              </a:ext>
            </a:extLst>
          </p:cNvPr>
          <p:cNvCxnSpPr>
            <a:cxnSpLocks/>
          </p:cNvCxnSpPr>
          <p:nvPr/>
        </p:nvCxnSpPr>
        <p:spPr>
          <a:xfrm rot="18900000">
            <a:off x="4192026" y="2237286"/>
            <a:ext cx="0" cy="54000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B23B48BB-47B1-DD4E-8AB8-955BC5DF92FC}"/>
              </a:ext>
            </a:extLst>
          </p:cNvPr>
          <p:cNvGrpSpPr/>
          <p:nvPr/>
        </p:nvGrpSpPr>
        <p:grpSpPr>
          <a:xfrm flipV="1">
            <a:off x="3079684" y="2283878"/>
            <a:ext cx="957" cy="1008776"/>
            <a:chOff x="4643043" y="1774425"/>
            <a:chExt cx="957" cy="1008776"/>
          </a:xfrm>
        </p:grpSpPr>
        <p:cxnSp>
          <p:nvCxnSpPr>
            <p:cNvPr id="32" name="Straight Arrow Connector 268">
              <a:extLst>
                <a:ext uri="{FF2B5EF4-FFF2-40B4-BE49-F238E27FC236}">
                  <a16:creationId xmlns:a16="http://schemas.microsoft.com/office/drawing/2014/main" id="{426FF1A5-767C-FE4C-B394-7720DC9CF168}"/>
                </a:ext>
              </a:extLst>
            </p:cNvPr>
            <p:cNvCxnSpPr>
              <a:cxnSpLocks/>
            </p:cNvCxnSpPr>
            <p:nvPr/>
          </p:nvCxnSpPr>
          <p:spPr>
            <a:xfrm rot="19800000">
              <a:off x="4643043" y="2243201"/>
              <a:ext cx="0" cy="54000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270">
              <a:extLst>
                <a:ext uri="{FF2B5EF4-FFF2-40B4-BE49-F238E27FC236}">
                  <a16:creationId xmlns:a16="http://schemas.microsoft.com/office/drawing/2014/main" id="{FD140346-C3C7-CB48-8F2B-292A24BACDC6}"/>
                </a:ext>
              </a:extLst>
            </p:cNvPr>
            <p:cNvCxnSpPr>
              <a:cxnSpLocks/>
            </p:cNvCxnSpPr>
            <p:nvPr/>
          </p:nvCxnSpPr>
          <p:spPr>
            <a:xfrm rot="1800000" flipV="1">
              <a:off x="4644000" y="1774425"/>
              <a:ext cx="0" cy="54000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CE494861-1B9E-6E49-B703-63D8C991CA44}"/>
              </a:ext>
            </a:extLst>
          </p:cNvPr>
          <p:cNvGrpSpPr/>
          <p:nvPr/>
        </p:nvGrpSpPr>
        <p:grpSpPr>
          <a:xfrm>
            <a:off x="3287418" y="1955623"/>
            <a:ext cx="612000" cy="693600"/>
            <a:chOff x="4899038" y="1594019"/>
            <a:chExt cx="612000" cy="693600"/>
          </a:xfrm>
        </p:grpSpPr>
        <p:sp>
          <p:nvSpPr>
            <p:cNvPr id="30" name="不規則四邊形 29">
              <a:extLst>
                <a:ext uri="{FF2B5EF4-FFF2-40B4-BE49-F238E27FC236}">
                  <a16:creationId xmlns:a16="http://schemas.microsoft.com/office/drawing/2014/main" id="{9403B0D3-AE0C-B04D-90F2-8363698AA950}"/>
                </a:ext>
              </a:extLst>
            </p:cNvPr>
            <p:cNvSpPr>
              <a:spLocks noChangeAspect="1"/>
            </p:cNvSpPr>
            <p:nvPr/>
          </p:nvSpPr>
          <p:spPr>
            <a:xfrm rot="5400000">
              <a:off x="4858238" y="1634819"/>
              <a:ext cx="693600" cy="612000"/>
            </a:xfrm>
            <a:prstGeom prst="trapezoid">
              <a:avLst>
                <a:gd name="adj" fmla="val 33972"/>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1" name="TextBox 85">
                  <a:extLst>
                    <a:ext uri="{FF2B5EF4-FFF2-40B4-BE49-F238E27FC236}">
                      <a16:creationId xmlns:a16="http://schemas.microsoft.com/office/drawing/2014/main" id="{22825BA3-3C97-CE4B-95E3-9A13ADD6105D}"/>
                    </a:ext>
                  </a:extLst>
                </p:cNvPr>
                <p:cNvSpPr txBox="1"/>
                <p:nvPr/>
              </p:nvSpPr>
              <p:spPr>
                <a:xfrm>
                  <a:off x="5033260" y="1802320"/>
                  <a:ext cx="343556"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tx1"/>
                                </a:solidFill>
                                <a:latin typeface="Cambria Math" panose="02040503050406030204" pitchFamily="18" charset="0"/>
                                <a:ea typeface="Times New Roman" charset="0"/>
                                <a:cs typeface="Times New Roman" charset="0"/>
                              </a:rPr>
                            </m:ctrlPr>
                          </m:sSubSupPr>
                          <m:e>
                            <m:r>
                              <a:rPr lang="en-US" altLang="zh-TW" b="0" i="1" smtClean="0">
                                <a:solidFill>
                                  <a:schemeClr val="tx1"/>
                                </a:solidFill>
                                <a:latin typeface="Cambria Math" charset="0"/>
                                <a:ea typeface="Times New Roman" charset="0"/>
                                <a:cs typeface="Times New Roman" charset="0"/>
                              </a:rPr>
                              <m:t>𝐸</m:t>
                            </m:r>
                          </m:e>
                          <m:sub>
                            <m:r>
                              <a:rPr lang="en-US" altLang="zh-TW" i="1" smtClean="0">
                                <a:solidFill>
                                  <a:schemeClr val="tx1"/>
                                </a:solidFill>
                                <a:latin typeface="Cambria Math" charset="0"/>
                                <a:ea typeface="Times New Roman" charset="0"/>
                                <a:cs typeface="Times New Roman" charset="0"/>
                              </a:rPr>
                              <m:t>𝒳</m:t>
                            </m:r>
                          </m:sub>
                          <m:sup>
                            <m:r>
                              <a:rPr lang="en-US" altLang="zh-TW" b="0" i="1" smtClean="0">
                                <a:solidFill>
                                  <a:schemeClr val="tx1"/>
                                </a:solidFill>
                                <a:latin typeface="Cambria Math" charset="0"/>
                                <a:ea typeface="Times New Roman" charset="0"/>
                                <a:cs typeface="Times New Roman" charset="0"/>
                              </a:rPr>
                              <m:t>𝑎</m:t>
                            </m:r>
                          </m:sup>
                        </m:sSubSup>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354" name="TextBox 85">
                  <a:extLst>
                    <a:ext uri="{FF2B5EF4-FFF2-40B4-BE49-F238E27FC236}">
                      <a16:creationId xmlns:a16="http://schemas.microsoft.com/office/drawing/2014/main" xmlns="" xmlns:a14="http://schemas.microsoft.com/office/drawing/2010/main" id="{169E5D8A-7F5B-4A18-B914-320CF850770B}"/>
                    </a:ext>
                  </a:extLst>
                </p:cNvPr>
                <p:cNvSpPr txBox="1">
                  <a:spLocks noRot="1" noChangeAspect="1" noMove="1" noResize="1" noEditPoints="1" noAdjustHandles="1" noChangeArrowheads="1" noChangeShapeType="1" noTextEdit="1"/>
                </p:cNvSpPr>
                <p:nvPr/>
              </p:nvSpPr>
              <p:spPr>
                <a:xfrm>
                  <a:off x="5033260" y="1802320"/>
                  <a:ext cx="343556" cy="276999"/>
                </a:xfrm>
                <a:prstGeom prst="rect">
                  <a:avLst/>
                </a:prstGeom>
                <a:blipFill rotWithShape="0">
                  <a:blip r:embed="rId4"/>
                  <a:stretch>
                    <a:fillRect l="-14035" r="-5263" b="-22222"/>
                  </a:stretch>
                </a:blipFill>
              </p:spPr>
              <p:txBody>
                <a:bodyPr/>
                <a:lstStyle/>
                <a:p>
                  <a:r>
                    <a:rPr lang="zh-TW" altLang="en-US">
                      <a:noFill/>
                    </a:rPr>
                    <a:t> </a:t>
                  </a:r>
                </a:p>
              </p:txBody>
            </p:sp>
          </mc:Fallback>
        </mc:AlternateContent>
      </p:grpSp>
      <p:grpSp>
        <p:nvGrpSpPr>
          <p:cNvPr id="24" name="群組 23">
            <a:extLst>
              <a:ext uri="{FF2B5EF4-FFF2-40B4-BE49-F238E27FC236}">
                <a16:creationId xmlns:a16="http://schemas.microsoft.com/office/drawing/2014/main" id="{305A21B6-EC49-DD46-BBD2-8FF5670F8D0E}"/>
              </a:ext>
            </a:extLst>
          </p:cNvPr>
          <p:cNvGrpSpPr/>
          <p:nvPr/>
        </p:nvGrpSpPr>
        <p:grpSpPr>
          <a:xfrm>
            <a:off x="3286993" y="2842879"/>
            <a:ext cx="612000" cy="693600"/>
            <a:chOff x="4868148" y="2414032"/>
            <a:chExt cx="612000" cy="693600"/>
          </a:xfrm>
        </p:grpSpPr>
        <p:sp>
          <p:nvSpPr>
            <p:cNvPr id="28" name="不規則四邊形 27">
              <a:extLst>
                <a:ext uri="{FF2B5EF4-FFF2-40B4-BE49-F238E27FC236}">
                  <a16:creationId xmlns:a16="http://schemas.microsoft.com/office/drawing/2014/main" id="{97D3E997-E24F-7842-80DB-51BED8E4525E}"/>
                </a:ext>
              </a:extLst>
            </p:cNvPr>
            <p:cNvSpPr>
              <a:spLocks noChangeAspect="1"/>
            </p:cNvSpPr>
            <p:nvPr/>
          </p:nvSpPr>
          <p:spPr>
            <a:xfrm rot="5400000">
              <a:off x="4827348" y="2454832"/>
              <a:ext cx="693600" cy="612000"/>
            </a:xfrm>
            <a:prstGeom prst="trapezoid">
              <a:avLst>
                <a:gd name="adj" fmla="val 21062"/>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9" name="TextBox 85">
                  <a:extLst>
                    <a:ext uri="{FF2B5EF4-FFF2-40B4-BE49-F238E27FC236}">
                      <a16:creationId xmlns:a16="http://schemas.microsoft.com/office/drawing/2014/main" id="{7B23BFAB-7623-2D4A-B30F-8884637A6F77}"/>
                    </a:ext>
                  </a:extLst>
                </p:cNvPr>
                <p:cNvSpPr txBox="1"/>
                <p:nvPr/>
              </p:nvSpPr>
              <p:spPr>
                <a:xfrm>
                  <a:off x="5002370" y="2622333"/>
                  <a:ext cx="343556"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latin typeface="Cambria Math" panose="02040503050406030204" pitchFamily="18" charset="0"/>
                                <a:ea typeface="Times New Roman" charset="0"/>
                                <a:cs typeface="Times New Roman" charset="0"/>
                              </a:rPr>
                            </m:ctrlPr>
                          </m:sSubSupPr>
                          <m:e>
                            <m:r>
                              <a:rPr lang="en-US" altLang="zh-TW" i="1">
                                <a:latin typeface="Cambria Math" charset="0"/>
                                <a:ea typeface="Times New Roman" charset="0"/>
                                <a:cs typeface="Times New Roman" charset="0"/>
                              </a:rPr>
                              <m:t>𝐸</m:t>
                            </m:r>
                          </m:e>
                          <m:sub>
                            <m:r>
                              <a:rPr lang="en-US" altLang="zh-TW" i="1">
                                <a:latin typeface="Cambria Math" charset="0"/>
                                <a:ea typeface="Times New Roman" charset="0"/>
                                <a:cs typeface="Times New Roman" charset="0"/>
                              </a:rPr>
                              <m:t>𝒳</m:t>
                            </m:r>
                          </m:sub>
                          <m:sup>
                            <m:r>
                              <a:rPr lang="en-US" altLang="zh-TW" b="0" i="1" smtClean="0">
                                <a:latin typeface="Cambria Math" charset="0"/>
                                <a:ea typeface="Times New Roman" charset="0"/>
                                <a:cs typeface="Times New Roman" charset="0"/>
                              </a:rPr>
                              <m:t>𝑐</m:t>
                            </m:r>
                          </m:sup>
                        </m:sSubSup>
                      </m:oMath>
                    </m:oMathPara>
                  </a14:m>
                  <a:endParaRPr lang="en-US" altLang="zh-TW" dirty="0">
                    <a:latin typeface="Times New Roman" charset="0"/>
                    <a:ea typeface="Times New Roman" charset="0"/>
                    <a:cs typeface="Times New Roman" charset="0"/>
                  </a:endParaRPr>
                </a:p>
              </p:txBody>
            </p:sp>
          </mc:Choice>
          <mc:Fallback xmlns="">
            <p:sp>
              <p:nvSpPr>
                <p:cNvPr id="362" name="TextBox 85">
                  <a:extLst>
                    <a:ext uri="{FF2B5EF4-FFF2-40B4-BE49-F238E27FC236}">
                      <a16:creationId xmlns:a16="http://schemas.microsoft.com/office/drawing/2014/main" xmlns="" xmlns:a14="http://schemas.microsoft.com/office/drawing/2010/main" id="{169E5D8A-7F5B-4A18-B914-320CF850770B}"/>
                    </a:ext>
                  </a:extLst>
                </p:cNvPr>
                <p:cNvSpPr txBox="1">
                  <a:spLocks noRot="1" noChangeAspect="1" noMove="1" noResize="1" noEditPoints="1" noAdjustHandles="1" noChangeArrowheads="1" noChangeShapeType="1" noTextEdit="1"/>
                </p:cNvSpPr>
                <p:nvPr/>
              </p:nvSpPr>
              <p:spPr>
                <a:xfrm>
                  <a:off x="5002370" y="2622333"/>
                  <a:ext cx="343556" cy="276999"/>
                </a:xfrm>
                <a:prstGeom prst="rect">
                  <a:avLst/>
                </a:prstGeom>
                <a:blipFill rotWithShape="0">
                  <a:blip r:embed="rId5"/>
                  <a:stretch>
                    <a:fillRect l="-14035" r="-5263" b="-19565"/>
                  </a:stretch>
                </a:blipFill>
              </p:spPr>
              <p:txBody>
                <a:bodyPr/>
                <a:lstStyle/>
                <a:p>
                  <a:r>
                    <a:rPr lang="zh-TW" altLang="en-US">
                      <a:noFill/>
                    </a:rPr>
                    <a:t> </a:t>
                  </a:r>
                </a:p>
              </p:txBody>
            </p:sp>
          </mc:Fallback>
        </mc:AlternateContent>
      </p:grpSp>
      <p:grpSp>
        <p:nvGrpSpPr>
          <p:cNvPr id="25" name="群組 24">
            <a:extLst>
              <a:ext uri="{FF2B5EF4-FFF2-40B4-BE49-F238E27FC236}">
                <a16:creationId xmlns:a16="http://schemas.microsoft.com/office/drawing/2014/main" id="{6F85798B-AC62-A647-A73D-EFD2652DFF9A}"/>
              </a:ext>
            </a:extLst>
          </p:cNvPr>
          <p:cNvGrpSpPr/>
          <p:nvPr/>
        </p:nvGrpSpPr>
        <p:grpSpPr>
          <a:xfrm>
            <a:off x="4470835" y="2373539"/>
            <a:ext cx="612000" cy="693600"/>
            <a:chOff x="4899038" y="1594019"/>
            <a:chExt cx="612000" cy="693600"/>
          </a:xfrm>
        </p:grpSpPr>
        <p:sp>
          <p:nvSpPr>
            <p:cNvPr id="26" name="不規則四邊形 25">
              <a:extLst>
                <a:ext uri="{FF2B5EF4-FFF2-40B4-BE49-F238E27FC236}">
                  <a16:creationId xmlns:a16="http://schemas.microsoft.com/office/drawing/2014/main" id="{4566F887-784C-1141-9871-E3896B2758DA}"/>
                </a:ext>
              </a:extLst>
            </p:cNvPr>
            <p:cNvSpPr>
              <a:spLocks noChangeAspect="1"/>
            </p:cNvSpPr>
            <p:nvPr/>
          </p:nvSpPr>
          <p:spPr>
            <a:xfrm rot="16200000" flipH="1">
              <a:off x="4858238" y="1634819"/>
              <a:ext cx="693600" cy="612000"/>
            </a:xfrm>
            <a:prstGeom prst="trapezoid">
              <a:avLst>
                <a:gd name="adj" fmla="val 18842"/>
              </a:avLst>
            </a:prstGeom>
            <a:solidFill>
              <a:schemeClr val="accent1">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7" name="TextBox 85">
                  <a:extLst>
                    <a:ext uri="{FF2B5EF4-FFF2-40B4-BE49-F238E27FC236}">
                      <a16:creationId xmlns:a16="http://schemas.microsoft.com/office/drawing/2014/main" id="{D2B033E9-5ED3-5740-84C3-1A2B726180CA}"/>
                    </a:ext>
                  </a:extLst>
                </p:cNvPr>
                <p:cNvSpPr txBox="1"/>
                <p:nvPr/>
              </p:nvSpPr>
              <p:spPr>
                <a:xfrm>
                  <a:off x="5029638" y="1802320"/>
                  <a:ext cx="350801"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ea typeface="Times New Roman" charset="0"/>
                                <a:cs typeface="Times New Roman" charset="0"/>
                              </a:rPr>
                            </m:ctrlPr>
                          </m:sSubPr>
                          <m:e>
                            <m:r>
                              <a:rPr lang="en-US" b="0" i="1" smtClean="0">
                                <a:solidFill>
                                  <a:schemeClr val="bg1"/>
                                </a:solidFill>
                                <a:latin typeface="Cambria Math" charset="0"/>
                                <a:ea typeface="Times New Roman" charset="0"/>
                                <a:cs typeface="Times New Roman" charset="0"/>
                              </a:rPr>
                              <m:t>𝐺</m:t>
                            </m:r>
                          </m:e>
                          <m:sub>
                            <m:r>
                              <a:rPr lang="en-US" b="0" i="1" smtClean="0">
                                <a:solidFill>
                                  <a:schemeClr val="bg1"/>
                                </a:solidFill>
                                <a:latin typeface="Cambria Math" charset="0"/>
                                <a:ea typeface="Times New Roman" charset="0"/>
                                <a:cs typeface="Times New Roman" charset="0"/>
                              </a:rPr>
                              <m:t>𝒳</m:t>
                            </m:r>
                          </m:sub>
                        </m:sSub>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367" name="TextBox 85">
                  <a:extLst>
                    <a:ext uri="{FF2B5EF4-FFF2-40B4-BE49-F238E27FC236}">
                      <a16:creationId xmlns:a16="http://schemas.microsoft.com/office/drawing/2014/main" xmlns="" xmlns:a14="http://schemas.microsoft.com/office/drawing/2010/main" id="{169E5D8A-7F5B-4A18-B914-320CF850770B}"/>
                    </a:ext>
                  </a:extLst>
                </p:cNvPr>
                <p:cNvSpPr txBox="1">
                  <a:spLocks noRot="1" noChangeAspect="1" noMove="1" noResize="1" noEditPoints="1" noAdjustHandles="1" noChangeArrowheads="1" noChangeShapeType="1" noTextEdit="1"/>
                </p:cNvSpPr>
                <p:nvPr/>
              </p:nvSpPr>
              <p:spPr>
                <a:xfrm>
                  <a:off x="5029638" y="1802320"/>
                  <a:ext cx="350801" cy="276999"/>
                </a:xfrm>
                <a:prstGeom prst="rect">
                  <a:avLst/>
                </a:prstGeom>
                <a:blipFill rotWithShape="0">
                  <a:blip r:embed="rId6"/>
                  <a:stretch>
                    <a:fillRect l="-15789" r="-7018" b="-17391"/>
                  </a:stretch>
                </a:blipFill>
              </p:spPr>
              <p:txBody>
                <a:bodyPr/>
                <a:lstStyle/>
                <a:p>
                  <a:r>
                    <a:rPr lang="zh-TW" altLang="en-US">
                      <a:noFill/>
                    </a:rPr>
                    <a:t> </a:t>
                  </a:r>
                </a:p>
              </p:txBody>
            </p:sp>
          </mc:Fallback>
        </mc:AlternateContent>
      </p:grpSp>
      <p:cxnSp>
        <p:nvCxnSpPr>
          <p:cNvPr id="34" name="Straight Arrow Connector 286">
            <a:extLst>
              <a:ext uri="{FF2B5EF4-FFF2-40B4-BE49-F238E27FC236}">
                <a16:creationId xmlns:a16="http://schemas.microsoft.com/office/drawing/2014/main" id="{34E468B7-437A-2846-A162-B904FBB183F7}"/>
              </a:ext>
            </a:extLst>
          </p:cNvPr>
          <p:cNvCxnSpPr>
            <a:cxnSpLocks/>
          </p:cNvCxnSpPr>
          <p:nvPr/>
        </p:nvCxnSpPr>
        <p:spPr>
          <a:xfrm>
            <a:off x="9136032" y="2777567"/>
            <a:ext cx="252000" cy="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8">
            <a:extLst>
              <a:ext uri="{FF2B5EF4-FFF2-40B4-BE49-F238E27FC236}">
                <a16:creationId xmlns:a16="http://schemas.microsoft.com/office/drawing/2014/main" id="{B3B9AB51-14E9-3241-B816-EB8CDE700454}"/>
              </a:ext>
            </a:extLst>
          </p:cNvPr>
          <p:cNvCxnSpPr>
            <a:cxnSpLocks/>
          </p:cNvCxnSpPr>
          <p:nvPr/>
        </p:nvCxnSpPr>
        <p:spPr>
          <a:xfrm rot="18900000">
            <a:off x="8156529" y="2263715"/>
            <a:ext cx="0" cy="54000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36" name="群組 35">
            <a:extLst>
              <a:ext uri="{FF2B5EF4-FFF2-40B4-BE49-F238E27FC236}">
                <a16:creationId xmlns:a16="http://schemas.microsoft.com/office/drawing/2014/main" id="{4335C46C-60A3-1A49-8415-E44C2C2D13B4}"/>
              </a:ext>
            </a:extLst>
          </p:cNvPr>
          <p:cNvGrpSpPr/>
          <p:nvPr/>
        </p:nvGrpSpPr>
        <p:grpSpPr>
          <a:xfrm flipV="1">
            <a:off x="7044188" y="2281285"/>
            <a:ext cx="957" cy="979686"/>
            <a:chOff x="4643043" y="1806424"/>
            <a:chExt cx="957" cy="979686"/>
          </a:xfrm>
        </p:grpSpPr>
        <p:cxnSp>
          <p:nvCxnSpPr>
            <p:cNvPr id="37" name="Straight Arrow Connector 268">
              <a:extLst>
                <a:ext uri="{FF2B5EF4-FFF2-40B4-BE49-F238E27FC236}">
                  <a16:creationId xmlns:a16="http://schemas.microsoft.com/office/drawing/2014/main" id="{F62329E9-3264-A141-B68B-8D2A15DB7D8A}"/>
                </a:ext>
              </a:extLst>
            </p:cNvPr>
            <p:cNvCxnSpPr>
              <a:cxnSpLocks/>
            </p:cNvCxnSpPr>
            <p:nvPr/>
          </p:nvCxnSpPr>
          <p:spPr>
            <a:xfrm rot="19800000">
              <a:off x="4643043" y="2246110"/>
              <a:ext cx="0" cy="54000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70">
              <a:extLst>
                <a:ext uri="{FF2B5EF4-FFF2-40B4-BE49-F238E27FC236}">
                  <a16:creationId xmlns:a16="http://schemas.microsoft.com/office/drawing/2014/main" id="{86D2907D-ED51-C44E-8501-5C9A0D786CED}"/>
                </a:ext>
              </a:extLst>
            </p:cNvPr>
            <p:cNvCxnSpPr>
              <a:cxnSpLocks/>
            </p:cNvCxnSpPr>
            <p:nvPr/>
          </p:nvCxnSpPr>
          <p:spPr>
            <a:xfrm rot="1800000" flipV="1">
              <a:off x="4644000" y="1806424"/>
              <a:ext cx="0" cy="54000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85">
                <a:extLst>
                  <a:ext uri="{FF2B5EF4-FFF2-40B4-BE49-F238E27FC236}">
                    <a16:creationId xmlns:a16="http://schemas.microsoft.com/office/drawing/2014/main" id="{4A09D161-9E03-C345-8B1E-12BC47649FBD}"/>
                  </a:ext>
                </a:extLst>
              </p:cNvPr>
              <p:cNvSpPr txBox="1"/>
              <p:nvPr/>
            </p:nvSpPr>
            <p:spPr>
              <a:xfrm>
                <a:off x="7384652" y="2165601"/>
                <a:ext cx="343556"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a:latin typeface="Cambria Math" panose="02040503050406030204" pitchFamily="18" charset="0"/>
                              <a:ea typeface="Times New Roman" charset="0"/>
                              <a:cs typeface="Times New Roman" charset="0"/>
                            </a:rPr>
                          </m:ctrlPr>
                        </m:sSubSupPr>
                        <m:e>
                          <m:r>
                            <a:rPr lang="en-US" altLang="zh-TW" i="1">
                              <a:latin typeface="Cambria Math" charset="0"/>
                              <a:ea typeface="Times New Roman" charset="0"/>
                              <a:cs typeface="Times New Roman" charset="0"/>
                            </a:rPr>
                            <m:t>𝐸</m:t>
                          </m:r>
                        </m:e>
                        <m:sub>
                          <m:r>
                            <a:rPr lang="en-US" altLang="zh-TW" i="1">
                              <a:latin typeface="Cambria Math" charset="0"/>
                              <a:ea typeface="Times New Roman" charset="0"/>
                              <a:cs typeface="Times New Roman" charset="0"/>
                            </a:rPr>
                            <m:t>𝒳</m:t>
                          </m:r>
                        </m:sub>
                        <m:sup>
                          <m:r>
                            <a:rPr lang="en-US" altLang="zh-TW" i="1">
                              <a:latin typeface="Cambria Math" charset="0"/>
                              <a:ea typeface="Times New Roman" charset="0"/>
                              <a:cs typeface="Times New Roman" charset="0"/>
                            </a:rPr>
                            <m:t>𝑎</m:t>
                          </m:r>
                        </m:sup>
                      </m:sSubSup>
                    </m:oMath>
                  </m:oMathPara>
                </a14:m>
                <a:endParaRPr lang="en-US" altLang="zh-TW" dirty="0">
                  <a:latin typeface="Times New Roman" charset="0"/>
                  <a:ea typeface="Times New Roman" charset="0"/>
                  <a:cs typeface="Times New Roman" charset="0"/>
                </a:endParaRPr>
              </a:p>
            </p:txBody>
          </p:sp>
        </mc:Choice>
        <mc:Fallback xmlns="">
          <p:sp>
            <p:nvSpPr>
              <p:cNvPr id="39" name="TextBox 85">
                <a:extLst>
                  <a:ext uri="{FF2B5EF4-FFF2-40B4-BE49-F238E27FC236}">
                    <a16:creationId xmlns:a16="http://schemas.microsoft.com/office/drawing/2014/main" id="{4A09D161-9E03-C345-8B1E-12BC47649FBD}"/>
                  </a:ext>
                </a:extLst>
              </p:cNvPr>
              <p:cNvSpPr txBox="1">
                <a:spLocks noRot="1" noChangeAspect="1" noMove="1" noResize="1" noEditPoints="1" noAdjustHandles="1" noChangeArrowheads="1" noChangeShapeType="1" noTextEdit="1"/>
              </p:cNvSpPr>
              <p:nvPr/>
            </p:nvSpPr>
            <p:spPr>
              <a:xfrm>
                <a:off x="7384652" y="2165601"/>
                <a:ext cx="343556" cy="276999"/>
              </a:xfrm>
              <a:prstGeom prst="rect">
                <a:avLst/>
              </a:prstGeom>
              <a:blipFill>
                <a:blip r:embed="rId7"/>
                <a:stretch>
                  <a:fillRect l="-10345" b="-181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TextBox 85">
                <a:extLst>
                  <a:ext uri="{FF2B5EF4-FFF2-40B4-BE49-F238E27FC236}">
                    <a16:creationId xmlns:a16="http://schemas.microsoft.com/office/drawing/2014/main" id="{B258EE15-6E12-6544-93D5-9955C66AA440}"/>
                  </a:ext>
                </a:extLst>
              </p:cNvPr>
              <p:cNvSpPr txBox="1"/>
              <p:nvPr/>
            </p:nvSpPr>
            <p:spPr>
              <a:xfrm>
                <a:off x="7384652" y="3051201"/>
                <a:ext cx="343556"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latin typeface="Cambria Math" panose="02040503050406030204" pitchFamily="18" charset="0"/>
                              <a:ea typeface="Times New Roman" charset="0"/>
                              <a:cs typeface="Times New Roman" charset="0"/>
                            </a:rPr>
                          </m:ctrlPr>
                        </m:sSubSupPr>
                        <m:e>
                          <m:r>
                            <a:rPr lang="en-US" altLang="zh-TW" i="1">
                              <a:latin typeface="Cambria Math" charset="0"/>
                              <a:ea typeface="Times New Roman" charset="0"/>
                              <a:cs typeface="Times New Roman" charset="0"/>
                            </a:rPr>
                            <m:t>𝐸</m:t>
                          </m:r>
                        </m:e>
                        <m:sub>
                          <m:r>
                            <a:rPr lang="en-US" altLang="zh-TW" i="1">
                              <a:latin typeface="Cambria Math" charset="0"/>
                              <a:ea typeface="Times New Roman" charset="0"/>
                              <a:cs typeface="Times New Roman" charset="0"/>
                            </a:rPr>
                            <m:t>𝒳</m:t>
                          </m:r>
                        </m:sub>
                        <m:sup>
                          <m:r>
                            <a:rPr lang="en-US" altLang="zh-TW" b="0" i="1" smtClean="0">
                              <a:latin typeface="Cambria Math" charset="0"/>
                              <a:ea typeface="Times New Roman" charset="0"/>
                              <a:cs typeface="Times New Roman" charset="0"/>
                            </a:rPr>
                            <m:t>𝑐</m:t>
                          </m:r>
                        </m:sup>
                      </m:sSubSup>
                    </m:oMath>
                  </m:oMathPara>
                </a14:m>
                <a:endParaRPr lang="en-US" altLang="zh-TW" dirty="0">
                  <a:latin typeface="Times New Roman" charset="0"/>
                  <a:ea typeface="Times New Roman" charset="0"/>
                  <a:cs typeface="Times New Roman" charset="0"/>
                </a:endParaRPr>
              </a:p>
            </p:txBody>
          </p:sp>
        </mc:Choice>
        <mc:Fallback xmlns="">
          <p:sp>
            <p:nvSpPr>
              <p:cNvPr id="40" name="TextBox 85">
                <a:extLst>
                  <a:ext uri="{FF2B5EF4-FFF2-40B4-BE49-F238E27FC236}">
                    <a16:creationId xmlns:a16="http://schemas.microsoft.com/office/drawing/2014/main" id="{B258EE15-6E12-6544-93D5-9955C66AA440}"/>
                  </a:ext>
                </a:extLst>
              </p:cNvPr>
              <p:cNvSpPr txBox="1">
                <a:spLocks noRot="1" noChangeAspect="1" noMove="1" noResize="1" noEditPoints="1" noAdjustHandles="1" noChangeArrowheads="1" noChangeShapeType="1" noTextEdit="1"/>
              </p:cNvSpPr>
              <p:nvPr/>
            </p:nvSpPr>
            <p:spPr>
              <a:xfrm>
                <a:off x="7384652" y="3051201"/>
                <a:ext cx="343556" cy="276999"/>
              </a:xfrm>
              <a:prstGeom prst="rect">
                <a:avLst/>
              </a:prstGeom>
              <a:blipFill>
                <a:blip r:embed="rId8"/>
                <a:stretch>
                  <a:fillRect l="-10345" b="-18182"/>
                </a:stretch>
              </a:blipFill>
            </p:spPr>
            <p:txBody>
              <a:bodyPr/>
              <a:lstStyle/>
              <a:p>
                <a:r>
                  <a:rPr lang="zh-TW" altLang="en-US">
                    <a:noFill/>
                  </a:rPr>
                  <a:t> </a:t>
                </a:r>
              </a:p>
            </p:txBody>
          </p:sp>
        </mc:Fallback>
      </mc:AlternateContent>
      <p:grpSp>
        <p:nvGrpSpPr>
          <p:cNvPr id="41" name="群組 40">
            <a:extLst>
              <a:ext uri="{FF2B5EF4-FFF2-40B4-BE49-F238E27FC236}">
                <a16:creationId xmlns:a16="http://schemas.microsoft.com/office/drawing/2014/main" id="{1A8BF8F2-88D3-C44B-9002-7D9748EC4B07}"/>
              </a:ext>
            </a:extLst>
          </p:cNvPr>
          <p:cNvGrpSpPr/>
          <p:nvPr/>
        </p:nvGrpSpPr>
        <p:grpSpPr>
          <a:xfrm>
            <a:off x="8435339" y="2373855"/>
            <a:ext cx="612000" cy="693600"/>
            <a:chOff x="4899038" y="1594019"/>
            <a:chExt cx="612000" cy="693600"/>
          </a:xfrm>
        </p:grpSpPr>
        <p:sp>
          <p:nvSpPr>
            <p:cNvPr id="42" name="不規則四邊形 41">
              <a:extLst>
                <a:ext uri="{FF2B5EF4-FFF2-40B4-BE49-F238E27FC236}">
                  <a16:creationId xmlns:a16="http://schemas.microsoft.com/office/drawing/2014/main" id="{6AD6F670-B1F7-5641-9654-7134FFFEBBA7}"/>
                </a:ext>
              </a:extLst>
            </p:cNvPr>
            <p:cNvSpPr>
              <a:spLocks noChangeAspect="1"/>
            </p:cNvSpPr>
            <p:nvPr/>
          </p:nvSpPr>
          <p:spPr>
            <a:xfrm rot="16200000" flipH="1">
              <a:off x="4858238" y="1634819"/>
              <a:ext cx="693600" cy="612000"/>
            </a:xfrm>
            <a:prstGeom prst="trapezoid">
              <a:avLst>
                <a:gd name="adj" fmla="val 18842"/>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43" name="TextBox 85">
                  <a:extLst>
                    <a:ext uri="{FF2B5EF4-FFF2-40B4-BE49-F238E27FC236}">
                      <a16:creationId xmlns:a16="http://schemas.microsoft.com/office/drawing/2014/main" id="{6133C192-A6E5-9F45-8DC6-689DA62F1893}"/>
                    </a:ext>
                  </a:extLst>
                </p:cNvPr>
                <p:cNvSpPr txBox="1"/>
                <p:nvPr/>
              </p:nvSpPr>
              <p:spPr>
                <a:xfrm>
                  <a:off x="5029638" y="1802320"/>
                  <a:ext cx="350801"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i="1">
                                <a:solidFill>
                                  <a:schemeClr val="bg1"/>
                                </a:solidFill>
                                <a:latin typeface="Cambria Math" panose="02040503050406030204" pitchFamily="18" charset="0"/>
                                <a:ea typeface="Times New Roman" charset="0"/>
                                <a:cs typeface="Times New Roman" charset="0"/>
                              </a:rPr>
                            </m:ctrlPr>
                          </m:sSubPr>
                          <m:e>
                            <m:r>
                              <a:rPr lang="en-US" altLang="zh-TW" i="1">
                                <a:solidFill>
                                  <a:schemeClr val="bg1"/>
                                </a:solidFill>
                                <a:latin typeface="Cambria Math" charset="0"/>
                                <a:ea typeface="Times New Roman" charset="0"/>
                                <a:cs typeface="Times New Roman" charset="0"/>
                              </a:rPr>
                              <m:t>𝐺</m:t>
                            </m:r>
                          </m:e>
                          <m:sub>
                            <m:r>
                              <a:rPr lang="en-US" altLang="zh-TW" i="1">
                                <a:solidFill>
                                  <a:schemeClr val="bg1"/>
                                </a:solidFill>
                                <a:latin typeface="Cambria Math" charset="0"/>
                                <a:ea typeface="Times New Roman" charset="0"/>
                                <a:cs typeface="Times New Roman" charset="0"/>
                              </a:rPr>
                              <m:t>𝒳</m:t>
                            </m:r>
                          </m:sub>
                        </m:sSub>
                      </m:oMath>
                    </m:oMathPara>
                  </a14:m>
                  <a:endParaRPr lang="en-US" altLang="zh-TW" dirty="0">
                    <a:solidFill>
                      <a:schemeClr val="bg1"/>
                    </a:solidFill>
                    <a:latin typeface="Times New Roman" charset="0"/>
                    <a:ea typeface="Times New Roman" charset="0"/>
                    <a:cs typeface="Times New Roman" charset="0"/>
                  </a:endParaRPr>
                </a:p>
              </p:txBody>
            </p:sp>
          </mc:Choice>
          <mc:Fallback xmlns="">
            <p:sp>
              <p:nvSpPr>
                <p:cNvPr id="377" name="TextBox 85">
                  <a:extLst>
                    <a:ext uri="{FF2B5EF4-FFF2-40B4-BE49-F238E27FC236}">
                      <a16:creationId xmlns:a16="http://schemas.microsoft.com/office/drawing/2014/main" xmlns="" xmlns:a14="http://schemas.microsoft.com/office/drawing/2010/main" id="{169E5D8A-7F5B-4A18-B914-320CF850770B}"/>
                    </a:ext>
                  </a:extLst>
                </p:cNvPr>
                <p:cNvSpPr txBox="1">
                  <a:spLocks noRot="1" noChangeAspect="1" noMove="1" noResize="1" noEditPoints="1" noAdjustHandles="1" noChangeArrowheads="1" noChangeShapeType="1" noTextEdit="1"/>
                </p:cNvSpPr>
                <p:nvPr/>
              </p:nvSpPr>
              <p:spPr>
                <a:xfrm>
                  <a:off x="5029638" y="1802320"/>
                  <a:ext cx="350801" cy="276999"/>
                </a:xfrm>
                <a:prstGeom prst="rect">
                  <a:avLst/>
                </a:prstGeom>
                <a:blipFill rotWithShape="0">
                  <a:blip r:embed="rId9"/>
                  <a:stretch>
                    <a:fillRect l="-13793" r="-5172" b="-17391"/>
                  </a:stretch>
                </a:blipFill>
              </p:spPr>
              <p:txBody>
                <a:bodyPr/>
                <a:lstStyle/>
                <a:p>
                  <a:r>
                    <a:rPr lang="zh-TW" altLang="en-US">
                      <a:noFill/>
                    </a:rPr>
                    <a:t> </a:t>
                  </a:r>
                </a:p>
              </p:txBody>
            </p:sp>
          </mc:Fallback>
        </mc:AlternateContent>
      </p:grpSp>
      <p:cxnSp>
        <p:nvCxnSpPr>
          <p:cNvPr id="52" name="Straight Arrow Connector 286">
            <a:extLst>
              <a:ext uri="{FF2B5EF4-FFF2-40B4-BE49-F238E27FC236}">
                <a16:creationId xmlns:a16="http://schemas.microsoft.com/office/drawing/2014/main" id="{A43D3F40-1848-7A41-8734-9C7EE726E6F4}"/>
              </a:ext>
            </a:extLst>
          </p:cNvPr>
          <p:cNvCxnSpPr>
            <a:cxnSpLocks/>
          </p:cNvCxnSpPr>
          <p:nvPr/>
        </p:nvCxnSpPr>
        <p:spPr>
          <a:xfrm flipV="1">
            <a:off x="5171529" y="4898316"/>
            <a:ext cx="252000" cy="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18">
            <a:extLst>
              <a:ext uri="{FF2B5EF4-FFF2-40B4-BE49-F238E27FC236}">
                <a16:creationId xmlns:a16="http://schemas.microsoft.com/office/drawing/2014/main" id="{37AB12C0-F173-2246-88CD-346A69283632}"/>
              </a:ext>
            </a:extLst>
          </p:cNvPr>
          <p:cNvCxnSpPr>
            <a:cxnSpLocks/>
          </p:cNvCxnSpPr>
          <p:nvPr/>
        </p:nvCxnSpPr>
        <p:spPr>
          <a:xfrm rot="2700000" flipV="1">
            <a:off x="4192026" y="4872168"/>
            <a:ext cx="0" cy="54000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4" name="群組 53">
            <a:extLst>
              <a:ext uri="{FF2B5EF4-FFF2-40B4-BE49-F238E27FC236}">
                <a16:creationId xmlns:a16="http://schemas.microsoft.com/office/drawing/2014/main" id="{DCDBE9C9-131B-D942-9993-CB951389358A}"/>
              </a:ext>
            </a:extLst>
          </p:cNvPr>
          <p:cNvGrpSpPr/>
          <p:nvPr/>
        </p:nvGrpSpPr>
        <p:grpSpPr>
          <a:xfrm>
            <a:off x="3079684" y="4356800"/>
            <a:ext cx="957" cy="1008776"/>
            <a:chOff x="4643043" y="1806424"/>
            <a:chExt cx="957" cy="1008776"/>
          </a:xfrm>
        </p:grpSpPr>
        <p:cxnSp>
          <p:nvCxnSpPr>
            <p:cNvPr id="55" name="Straight Arrow Connector 268">
              <a:extLst>
                <a:ext uri="{FF2B5EF4-FFF2-40B4-BE49-F238E27FC236}">
                  <a16:creationId xmlns:a16="http://schemas.microsoft.com/office/drawing/2014/main" id="{E9CE91B8-CDAA-E341-B67B-2965AF286BA0}"/>
                </a:ext>
              </a:extLst>
            </p:cNvPr>
            <p:cNvCxnSpPr>
              <a:cxnSpLocks/>
            </p:cNvCxnSpPr>
            <p:nvPr/>
          </p:nvCxnSpPr>
          <p:spPr>
            <a:xfrm rot="19800000">
              <a:off x="4643043" y="2275200"/>
              <a:ext cx="0" cy="54000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270">
              <a:extLst>
                <a:ext uri="{FF2B5EF4-FFF2-40B4-BE49-F238E27FC236}">
                  <a16:creationId xmlns:a16="http://schemas.microsoft.com/office/drawing/2014/main" id="{06FC063B-E2D1-A243-99A2-72D6DF5B8FA6}"/>
                </a:ext>
              </a:extLst>
            </p:cNvPr>
            <p:cNvCxnSpPr>
              <a:cxnSpLocks/>
            </p:cNvCxnSpPr>
            <p:nvPr/>
          </p:nvCxnSpPr>
          <p:spPr>
            <a:xfrm rot="1800000" flipV="1">
              <a:off x="4644000" y="1806424"/>
              <a:ext cx="0" cy="54000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85">
                <a:extLst>
                  <a:ext uri="{FF2B5EF4-FFF2-40B4-BE49-F238E27FC236}">
                    <a16:creationId xmlns:a16="http://schemas.microsoft.com/office/drawing/2014/main" id="{6DCFA7EE-2C55-B54A-89AC-437680C6667B}"/>
                  </a:ext>
                </a:extLst>
              </p:cNvPr>
              <p:cNvSpPr txBox="1"/>
              <p:nvPr/>
            </p:nvSpPr>
            <p:spPr>
              <a:xfrm>
                <a:off x="3426851" y="5158433"/>
                <a:ext cx="330475" cy="31053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a:latin typeface="Cambria Math" panose="02040503050406030204" pitchFamily="18" charset="0"/>
                              <a:ea typeface="Times New Roman" charset="0"/>
                              <a:cs typeface="Times New Roman" charset="0"/>
                            </a:rPr>
                          </m:ctrlPr>
                        </m:sSubSupPr>
                        <m:e>
                          <m:r>
                            <a:rPr lang="en-US" altLang="zh-TW" i="1">
                              <a:latin typeface="Cambria Math" charset="0"/>
                              <a:ea typeface="Times New Roman" charset="0"/>
                              <a:cs typeface="Times New Roman" charset="0"/>
                            </a:rPr>
                            <m:t>𝐸</m:t>
                          </m:r>
                        </m:e>
                        <m:sub>
                          <m:r>
                            <a:rPr lang="en-US" altLang="zh-TW" i="1" smtClean="0">
                              <a:latin typeface="Cambria Math" charset="0"/>
                              <a:ea typeface="Times New Roman" charset="0"/>
                              <a:cs typeface="Times New Roman" charset="0"/>
                            </a:rPr>
                            <m:t>𝒴</m:t>
                          </m:r>
                        </m:sub>
                        <m:sup>
                          <m:r>
                            <a:rPr lang="en-US" altLang="zh-TW" i="1">
                              <a:latin typeface="Cambria Math" charset="0"/>
                              <a:ea typeface="Times New Roman" charset="0"/>
                              <a:cs typeface="Times New Roman" charset="0"/>
                            </a:rPr>
                            <m:t>𝑎</m:t>
                          </m:r>
                        </m:sup>
                      </m:sSubSup>
                    </m:oMath>
                  </m:oMathPara>
                </a14:m>
                <a:endParaRPr lang="en-US" altLang="zh-TW" dirty="0">
                  <a:latin typeface="Times New Roman" charset="0"/>
                  <a:ea typeface="Times New Roman" charset="0"/>
                  <a:cs typeface="Times New Roman" charset="0"/>
                </a:endParaRPr>
              </a:p>
            </p:txBody>
          </p:sp>
        </mc:Choice>
        <mc:Fallback xmlns="">
          <p:sp>
            <p:nvSpPr>
              <p:cNvPr id="57" name="TextBox 85">
                <a:extLst>
                  <a:ext uri="{FF2B5EF4-FFF2-40B4-BE49-F238E27FC236}">
                    <a16:creationId xmlns:a16="http://schemas.microsoft.com/office/drawing/2014/main" id="{6DCFA7EE-2C55-B54A-89AC-437680C6667B}"/>
                  </a:ext>
                </a:extLst>
              </p:cNvPr>
              <p:cNvSpPr txBox="1">
                <a:spLocks noRot="1" noChangeAspect="1" noMove="1" noResize="1" noEditPoints="1" noAdjustHandles="1" noChangeArrowheads="1" noChangeShapeType="1" noTextEdit="1"/>
              </p:cNvSpPr>
              <p:nvPr/>
            </p:nvSpPr>
            <p:spPr>
              <a:xfrm>
                <a:off x="3426851" y="5158433"/>
                <a:ext cx="330475" cy="310534"/>
              </a:xfrm>
              <a:prstGeom prst="rect">
                <a:avLst/>
              </a:prstGeom>
              <a:blipFill>
                <a:blip r:embed="rId10"/>
                <a:stretch>
                  <a:fillRect l="-14815" r="-7407" b="-153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TextBox 85">
                <a:extLst>
                  <a:ext uri="{FF2B5EF4-FFF2-40B4-BE49-F238E27FC236}">
                    <a16:creationId xmlns:a16="http://schemas.microsoft.com/office/drawing/2014/main" id="{10EA969B-6261-9741-AD69-388E2FFBE312}"/>
                  </a:ext>
                </a:extLst>
              </p:cNvPr>
              <p:cNvSpPr txBox="1"/>
              <p:nvPr/>
            </p:nvSpPr>
            <p:spPr>
              <a:xfrm>
                <a:off x="3427331" y="4272833"/>
                <a:ext cx="329514" cy="31053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latin typeface="Cambria Math" panose="02040503050406030204" pitchFamily="18" charset="0"/>
                              <a:ea typeface="Times New Roman" charset="0"/>
                              <a:cs typeface="Times New Roman" charset="0"/>
                            </a:rPr>
                          </m:ctrlPr>
                        </m:sSubSupPr>
                        <m:e>
                          <m:r>
                            <a:rPr lang="en-US" altLang="zh-TW" i="1">
                              <a:latin typeface="Cambria Math" charset="0"/>
                              <a:ea typeface="Times New Roman" charset="0"/>
                              <a:cs typeface="Times New Roman" charset="0"/>
                            </a:rPr>
                            <m:t>𝐸</m:t>
                          </m:r>
                        </m:e>
                        <m:sub>
                          <m:r>
                            <a:rPr lang="en-US" altLang="zh-TW" i="1">
                              <a:latin typeface="Cambria Math" charset="0"/>
                              <a:ea typeface="Times New Roman" charset="0"/>
                              <a:cs typeface="Times New Roman" charset="0"/>
                            </a:rPr>
                            <m:t>𝒴</m:t>
                          </m:r>
                        </m:sub>
                        <m:sup>
                          <m:r>
                            <a:rPr lang="en-US" altLang="zh-TW" b="0" i="1" smtClean="0">
                              <a:latin typeface="Cambria Math" charset="0"/>
                              <a:ea typeface="Times New Roman" charset="0"/>
                              <a:cs typeface="Times New Roman" charset="0"/>
                            </a:rPr>
                            <m:t>𝑐</m:t>
                          </m:r>
                        </m:sup>
                      </m:sSubSup>
                    </m:oMath>
                  </m:oMathPara>
                </a14:m>
                <a:endParaRPr lang="en-US" altLang="zh-TW" dirty="0">
                  <a:latin typeface="Times New Roman" charset="0"/>
                  <a:ea typeface="Times New Roman" charset="0"/>
                  <a:cs typeface="Times New Roman" charset="0"/>
                </a:endParaRPr>
              </a:p>
            </p:txBody>
          </p:sp>
        </mc:Choice>
        <mc:Fallback xmlns="">
          <p:sp>
            <p:nvSpPr>
              <p:cNvPr id="58" name="TextBox 85">
                <a:extLst>
                  <a:ext uri="{FF2B5EF4-FFF2-40B4-BE49-F238E27FC236}">
                    <a16:creationId xmlns:a16="http://schemas.microsoft.com/office/drawing/2014/main" id="{10EA969B-6261-9741-AD69-388E2FFBE312}"/>
                  </a:ext>
                </a:extLst>
              </p:cNvPr>
              <p:cNvSpPr txBox="1">
                <a:spLocks noRot="1" noChangeAspect="1" noMove="1" noResize="1" noEditPoints="1" noAdjustHandles="1" noChangeArrowheads="1" noChangeShapeType="1" noTextEdit="1"/>
              </p:cNvSpPr>
              <p:nvPr/>
            </p:nvSpPr>
            <p:spPr>
              <a:xfrm>
                <a:off x="3427331" y="4272833"/>
                <a:ext cx="329514" cy="310534"/>
              </a:xfrm>
              <a:prstGeom prst="rect">
                <a:avLst/>
              </a:prstGeom>
              <a:blipFill>
                <a:blip r:embed="rId11"/>
                <a:stretch>
                  <a:fillRect l="-14815" r="-7407" b="-16000"/>
                </a:stretch>
              </a:blipFill>
            </p:spPr>
            <p:txBody>
              <a:bodyPr/>
              <a:lstStyle/>
              <a:p>
                <a:r>
                  <a:rPr lang="zh-TW" altLang="en-US">
                    <a:noFill/>
                  </a:rPr>
                  <a:t> </a:t>
                </a:r>
              </a:p>
            </p:txBody>
          </p:sp>
        </mc:Fallback>
      </mc:AlternateContent>
      <p:grpSp>
        <p:nvGrpSpPr>
          <p:cNvPr id="107" name="群組 106">
            <a:extLst>
              <a:ext uri="{FF2B5EF4-FFF2-40B4-BE49-F238E27FC236}">
                <a16:creationId xmlns:a16="http://schemas.microsoft.com/office/drawing/2014/main" id="{D7D028D6-260D-E148-9C51-629AC01A7F02}"/>
              </a:ext>
            </a:extLst>
          </p:cNvPr>
          <p:cNvGrpSpPr/>
          <p:nvPr/>
        </p:nvGrpSpPr>
        <p:grpSpPr>
          <a:xfrm>
            <a:off x="4470835" y="4550316"/>
            <a:ext cx="612000" cy="693600"/>
            <a:chOff x="4470835" y="4550316"/>
            <a:chExt cx="612000" cy="693600"/>
          </a:xfrm>
        </p:grpSpPr>
        <p:sp>
          <p:nvSpPr>
            <p:cNvPr id="59" name="不規則四邊形 58">
              <a:extLst>
                <a:ext uri="{FF2B5EF4-FFF2-40B4-BE49-F238E27FC236}">
                  <a16:creationId xmlns:a16="http://schemas.microsoft.com/office/drawing/2014/main" id="{584FA93C-62F6-344C-BE13-28EDDFBAE219}"/>
                </a:ext>
              </a:extLst>
            </p:cNvPr>
            <p:cNvSpPr>
              <a:spLocks noChangeAspect="1"/>
            </p:cNvSpPr>
            <p:nvPr/>
          </p:nvSpPr>
          <p:spPr>
            <a:xfrm rot="16200000" flipH="1">
              <a:off x="4430035" y="4591116"/>
              <a:ext cx="693600" cy="612000"/>
            </a:xfrm>
            <a:prstGeom prst="trapezoid">
              <a:avLst>
                <a:gd name="adj" fmla="val 18842"/>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60" name="TextBox 85">
                  <a:extLst>
                    <a:ext uri="{FF2B5EF4-FFF2-40B4-BE49-F238E27FC236}">
                      <a16:creationId xmlns:a16="http://schemas.microsoft.com/office/drawing/2014/main" id="{4DEDF5AC-E77A-EC47-B3FC-7147624497AA}"/>
                    </a:ext>
                  </a:extLst>
                </p:cNvPr>
                <p:cNvSpPr txBox="1"/>
                <p:nvPr/>
              </p:nvSpPr>
              <p:spPr>
                <a:xfrm>
                  <a:off x="4608456" y="4746176"/>
                  <a:ext cx="336759" cy="30187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ea typeface="Times New Roman" charset="0"/>
                                <a:cs typeface="Times New Roman" charset="0"/>
                              </a:rPr>
                            </m:ctrlPr>
                          </m:sSubPr>
                          <m:e>
                            <m:r>
                              <a:rPr lang="en-US" b="0" i="1" smtClean="0">
                                <a:solidFill>
                                  <a:schemeClr val="bg1"/>
                                </a:solidFill>
                                <a:latin typeface="Cambria Math" charset="0"/>
                                <a:ea typeface="Times New Roman" charset="0"/>
                                <a:cs typeface="Times New Roman" charset="0"/>
                              </a:rPr>
                              <m:t>𝐺</m:t>
                            </m:r>
                          </m:e>
                          <m:sub>
                            <m:r>
                              <a:rPr lang="en-US" b="0" i="1" smtClean="0">
                                <a:solidFill>
                                  <a:schemeClr val="bg1"/>
                                </a:solidFill>
                                <a:latin typeface="Cambria Math" charset="0"/>
                                <a:ea typeface="Times New Roman" charset="0"/>
                                <a:cs typeface="Times New Roman" charset="0"/>
                              </a:rPr>
                              <m:t>𝒴</m:t>
                            </m:r>
                          </m:sub>
                        </m:sSub>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60" name="TextBox 85">
                  <a:extLst>
                    <a:ext uri="{FF2B5EF4-FFF2-40B4-BE49-F238E27FC236}">
                      <a16:creationId xmlns:a16="http://schemas.microsoft.com/office/drawing/2014/main" id="{4DEDF5AC-E77A-EC47-B3FC-7147624497AA}"/>
                    </a:ext>
                  </a:extLst>
                </p:cNvPr>
                <p:cNvSpPr txBox="1">
                  <a:spLocks noRot="1" noChangeAspect="1" noMove="1" noResize="1" noEditPoints="1" noAdjustHandles="1" noChangeArrowheads="1" noChangeShapeType="1" noTextEdit="1"/>
                </p:cNvSpPr>
                <p:nvPr/>
              </p:nvSpPr>
              <p:spPr>
                <a:xfrm>
                  <a:off x="4608456" y="4746176"/>
                  <a:ext cx="336759" cy="301878"/>
                </a:xfrm>
                <a:prstGeom prst="rect">
                  <a:avLst/>
                </a:prstGeom>
                <a:blipFill>
                  <a:blip r:embed="rId12"/>
                  <a:stretch>
                    <a:fillRect l="-11111" r="-11111" b="-25000"/>
                  </a:stretch>
                </a:blipFill>
              </p:spPr>
              <p:txBody>
                <a:bodyPr/>
                <a:lstStyle/>
                <a:p>
                  <a:r>
                    <a:rPr lang="zh-TW" altLang="en-US">
                      <a:noFill/>
                    </a:rPr>
                    <a:t> </a:t>
                  </a:r>
                </a:p>
              </p:txBody>
            </p:sp>
          </mc:Fallback>
        </mc:AlternateContent>
      </p:grpSp>
      <p:cxnSp>
        <p:nvCxnSpPr>
          <p:cNvPr id="61" name="Straight Arrow Connector 286">
            <a:extLst>
              <a:ext uri="{FF2B5EF4-FFF2-40B4-BE49-F238E27FC236}">
                <a16:creationId xmlns:a16="http://schemas.microsoft.com/office/drawing/2014/main" id="{F6202B8F-F064-1649-BA88-C061652F772F}"/>
              </a:ext>
            </a:extLst>
          </p:cNvPr>
          <p:cNvCxnSpPr>
            <a:cxnSpLocks/>
          </p:cNvCxnSpPr>
          <p:nvPr/>
        </p:nvCxnSpPr>
        <p:spPr>
          <a:xfrm flipV="1">
            <a:off x="9136033" y="4898000"/>
            <a:ext cx="252000" cy="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8">
            <a:extLst>
              <a:ext uri="{FF2B5EF4-FFF2-40B4-BE49-F238E27FC236}">
                <a16:creationId xmlns:a16="http://schemas.microsoft.com/office/drawing/2014/main" id="{55EDDBCB-E4F1-6B4C-9934-E6077F2C0C72}"/>
              </a:ext>
            </a:extLst>
          </p:cNvPr>
          <p:cNvCxnSpPr>
            <a:cxnSpLocks/>
          </p:cNvCxnSpPr>
          <p:nvPr/>
        </p:nvCxnSpPr>
        <p:spPr>
          <a:xfrm rot="2700000" flipV="1">
            <a:off x="8156530" y="4871852"/>
            <a:ext cx="0" cy="54000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63" name="群組 62">
            <a:extLst>
              <a:ext uri="{FF2B5EF4-FFF2-40B4-BE49-F238E27FC236}">
                <a16:creationId xmlns:a16="http://schemas.microsoft.com/office/drawing/2014/main" id="{334977B8-34FC-CE47-8BA3-90F2644AEA30}"/>
              </a:ext>
            </a:extLst>
          </p:cNvPr>
          <p:cNvGrpSpPr/>
          <p:nvPr/>
        </p:nvGrpSpPr>
        <p:grpSpPr>
          <a:xfrm>
            <a:off x="7044188" y="4356484"/>
            <a:ext cx="957" cy="1008776"/>
            <a:chOff x="4643043" y="1806424"/>
            <a:chExt cx="957" cy="1008776"/>
          </a:xfrm>
        </p:grpSpPr>
        <p:cxnSp>
          <p:nvCxnSpPr>
            <p:cNvPr id="64" name="Straight Arrow Connector 268">
              <a:extLst>
                <a:ext uri="{FF2B5EF4-FFF2-40B4-BE49-F238E27FC236}">
                  <a16:creationId xmlns:a16="http://schemas.microsoft.com/office/drawing/2014/main" id="{4EEAE335-54DD-5B4B-8B47-96897D416A51}"/>
                </a:ext>
              </a:extLst>
            </p:cNvPr>
            <p:cNvCxnSpPr>
              <a:cxnSpLocks/>
            </p:cNvCxnSpPr>
            <p:nvPr/>
          </p:nvCxnSpPr>
          <p:spPr>
            <a:xfrm rot="19800000">
              <a:off x="4643043" y="2275200"/>
              <a:ext cx="0" cy="54000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270">
              <a:extLst>
                <a:ext uri="{FF2B5EF4-FFF2-40B4-BE49-F238E27FC236}">
                  <a16:creationId xmlns:a16="http://schemas.microsoft.com/office/drawing/2014/main" id="{14C365CE-78D8-7E4C-9569-4E71247462F5}"/>
                </a:ext>
              </a:extLst>
            </p:cNvPr>
            <p:cNvCxnSpPr>
              <a:cxnSpLocks/>
            </p:cNvCxnSpPr>
            <p:nvPr/>
          </p:nvCxnSpPr>
          <p:spPr>
            <a:xfrm rot="1800000" flipV="1">
              <a:off x="4644000" y="1806424"/>
              <a:ext cx="0" cy="54000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85">
                <a:extLst>
                  <a:ext uri="{FF2B5EF4-FFF2-40B4-BE49-F238E27FC236}">
                    <a16:creationId xmlns:a16="http://schemas.microsoft.com/office/drawing/2014/main" id="{1E0B9D04-1745-924B-AC12-7B139F59D20E}"/>
                  </a:ext>
                </a:extLst>
              </p:cNvPr>
              <p:cNvSpPr txBox="1"/>
              <p:nvPr/>
            </p:nvSpPr>
            <p:spPr>
              <a:xfrm>
                <a:off x="7391193" y="5158433"/>
                <a:ext cx="330475" cy="31053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a:latin typeface="Cambria Math" panose="02040503050406030204" pitchFamily="18" charset="0"/>
                              <a:ea typeface="Times New Roman" charset="0"/>
                              <a:cs typeface="Times New Roman" charset="0"/>
                            </a:rPr>
                          </m:ctrlPr>
                        </m:sSubSupPr>
                        <m:e>
                          <m:r>
                            <a:rPr lang="en-US" altLang="zh-TW" i="1">
                              <a:latin typeface="Cambria Math" charset="0"/>
                              <a:ea typeface="Times New Roman" charset="0"/>
                              <a:cs typeface="Times New Roman" charset="0"/>
                            </a:rPr>
                            <m:t>𝐸</m:t>
                          </m:r>
                        </m:e>
                        <m:sub>
                          <m:r>
                            <a:rPr lang="en-US" altLang="zh-TW" i="1">
                              <a:latin typeface="Cambria Math" charset="0"/>
                              <a:ea typeface="Times New Roman" charset="0"/>
                              <a:cs typeface="Times New Roman" charset="0"/>
                            </a:rPr>
                            <m:t>𝒴</m:t>
                          </m:r>
                        </m:sub>
                        <m:sup>
                          <m:r>
                            <a:rPr lang="en-US" altLang="zh-TW" i="1">
                              <a:latin typeface="Cambria Math" charset="0"/>
                              <a:ea typeface="Times New Roman" charset="0"/>
                              <a:cs typeface="Times New Roman" charset="0"/>
                            </a:rPr>
                            <m:t>𝑎</m:t>
                          </m:r>
                        </m:sup>
                      </m:sSubSup>
                    </m:oMath>
                  </m:oMathPara>
                </a14:m>
                <a:endParaRPr lang="en-US" altLang="zh-TW" dirty="0">
                  <a:latin typeface="Times New Roman" charset="0"/>
                  <a:ea typeface="Times New Roman" charset="0"/>
                  <a:cs typeface="Times New Roman" charset="0"/>
                </a:endParaRPr>
              </a:p>
            </p:txBody>
          </p:sp>
        </mc:Choice>
        <mc:Fallback xmlns="">
          <p:sp>
            <p:nvSpPr>
              <p:cNvPr id="66" name="TextBox 85">
                <a:extLst>
                  <a:ext uri="{FF2B5EF4-FFF2-40B4-BE49-F238E27FC236}">
                    <a16:creationId xmlns:a16="http://schemas.microsoft.com/office/drawing/2014/main" id="{1E0B9D04-1745-924B-AC12-7B139F59D20E}"/>
                  </a:ext>
                </a:extLst>
              </p:cNvPr>
              <p:cNvSpPr txBox="1">
                <a:spLocks noRot="1" noChangeAspect="1" noMove="1" noResize="1" noEditPoints="1" noAdjustHandles="1" noChangeArrowheads="1" noChangeShapeType="1" noTextEdit="1"/>
              </p:cNvSpPr>
              <p:nvPr/>
            </p:nvSpPr>
            <p:spPr>
              <a:xfrm>
                <a:off x="7391193" y="5158433"/>
                <a:ext cx="330475" cy="310534"/>
              </a:xfrm>
              <a:prstGeom prst="rect">
                <a:avLst/>
              </a:prstGeom>
              <a:blipFill>
                <a:blip r:embed="rId13"/>
                <a:stretch>
                  <a:fillRect l="-14815" r="-7407" b="-153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TextBox 85">
                <a:extLst>
                  <a:ext uri="{FF2B5EF4-FFF2-40B4-BE49-F238E27FC236}">
                    <a16:creationId xmlns:a16="http://schemas.microsoft.com/office/drawing/2014/main" id="{21D5B721-F98F-3242-BCAA-A93E0DB67A1B}"/>
                  </a:ext>
                </a:extLst>
              </p:cNvPr>
              <p:cNvSpPr txBox="1"/>
              <p:nvPr/>
            </p:nvSpPr>
            <p:spPr>
              <a:xfrm>
                <a:off x="7391674" y="4272833"/>
                <a:ext cx="329513" cy="31053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a:latin typeface="Cambria Math" panose="02040503050406030204" pitchFamily="18" charset="0"/>
                              <a:ea typeface="Times New Roman" charset="0"/>
                              <a:cs typeface="Times New Roman" charset="0"/>
                            </a:rPr>
                          </m:ctrlPr>
                        </m:sSubSupPr>
                        <m:e>
                          <m:r>
                            <a:rPr lang="en-US" altLang="zh-TW" i="1">
                              <a:latin typeface="Cambria Math" charset="0"/>
                              <a:ea typeface="Times New Roman" charset="0"/>
                              <a:cs typeface="Times New Roman" charset="0"/>
                            </a:rPr>
                            <m:t>𝐸</m:t>
                          </m:r>
                        </m:e>
                        <m:sub>
                          <m:r>
                            <a:rPr lang="en-US" altLang="zh-TW" i="1">
                              <a:latin typeface="Cambria Math" charset="0"/>
                              <a:ea typeface="Times New Roman" charset="0"/>
                              <a:cs typeface="Times New Roman" charset="0"/>
                            </a:rPr>
                            <m:t>𝒴</m:t>
                          </m:r>
                        </m:sub>
                        <m:sup>
                          <m:r>
                            <a:rPr lang="en-US" altLang="zh-TW" i="1">
                              <a:latin typeface="Cambria Math" charset="0"/>
                              <a:ea typeface="Times New Roman" charset="0"/>
                              <a:cs typeface="Times New Roman" charset="0"/>
                            </a:rPr>
                            <m:t>𝑐</m:t>
                          </m:r>
                        </m:sup>
                      </m:sSubSup>
                    </m:oMath>
                  </m:oMathPara>
                </a14:m>
                <a:endParaRPr lang="en-US" altLang="zh-TW" dirty="0">
                  <a:latin typeface="Times New Roman" charset="0"/>
                  <a:ea typeface="Times New Roman" charset="0"/>
                  <a:cs typeface="Times New Roman" charset="0"/>
                </a:endParaRPr>
              </a:p>
            </p:txBody>
          </p:sp>
        </mc:Choice>
        <mc:Fallback xmlns="">
          <p:sp>
            <p:nvSpPr>
              <p:cNvPr id="67" name="TextBox 85">
                <a:extLst>
                  <a:ext uri="{FF2B5EF4-FFF2-40B4-BE49-F238E27FC236}">
                    <a16:creationId xmlns:a16="http://schemas.microsoft.com/office/drawing/2014/main" id="{21D5B721-F98F-3242-BCAA-A93E0DB67A1B}"/>
                  </a:ext>
                </a:extLst>
              </p:cNvPr>
              <p:cNvSpPr txBox="1">
                <a:spLocks noRot="1" noChangeAspect="1" noMove="1" noResize="1" noEditPoints="1" noAdjustHandles="1" noChangeArrowheads="1" noChangeShapeType="1" noTextEdit="1"/>
              </p:cNvSpPr>
              <p:nvPr/>
            </p:nvSpPr>
            <p:spPr>
              <a:xfrm>
                <a:off x="7391674" y="4272833"/>
                <a:ext cx="329513" cy="310534"/>
              </a:xfrm>
              <a:prstGeom prst="rect">
                <a:avLst/>
              </a:prstGeom>
              <a:blipFill>
                <a:blip r:embed="rId14"/>
                <a:stretch>
                  <a:fillRect l="-14815" r="-7407" b="-16000"/>
                </a:stretch>
              </a:blipFill>
            </p:spPr>
            <p:txBody>
              <a:bodyPr/>
              <a:lstStyle/>
              <a:p>
                <a:r>
                  <a:rPr lang="zh-TW" altLang="en-US">
                    <a:noFill/>
                  </a:rPr>
                  <a:t> </a:t>
                </a:r>
              </a:p>
            </p:txBody>
          </p:sp>
        </mc:Fallback>
      </mc:AlternateContent>
      <p:grpSp>
        <p:nvGrpSpPr>
          <p:cNvPr id="112" name="群組 111">
            <a:extLst>
              <a:ext uri="{FF2B5EF4-FFF2-40B4-BE49-F238E27FC236}">
                <a16:creationId xmlns:a16="http://schemas.microsoft.com/office/drawing/2014/main" id="{DB927FD3-78BE-9B4D-919D-A3CA08253709}"/>
              </a:ext>
            </a:extLst>
          </p:cNvPr>
          <p:cNvGrpSpPr/>
          <p:nvPr/>
        </p:nvGrpSpPr>
        <p:grpSpPr>
          <a:xfrm>
            <a:off x="8435339" y="4550000"/>
            <a:ext cx="612000" cy="693600"/>
            <a:chOff x="8435339" y="4550000"/>
            <a:chExt cx="612000" cy="693600"/>
          </a:xfrm>
        </p:grpSpPr>
        <p:sp>
          <p:nvSpPr>
            <p:cNvPr id="68" name="不規則四邊形 67">
              <a:extLst>
                <a:ext uri="{FF2B5EF4-FFF2-40B4-BE49-F238E27FC236}">
                  <a16:creationId xmlns:a16="http://schemas.microsoft.com/office/drawing/2014/main" id="{DBB3793F-52F5-6840-ABA3-39E616ECC213}"/>
                </a:ext>
              </a:extLst>
            </p:cNvPr>
            <p:cNvSpPr>
              <a:spLocks noChangeAspect="1"/>
            </p:cNvSpPr>
            <p:nvPr/>
          </p:nvSpPr>
          <p:spPr>
            <a:xfrm rot="16200000" flipH="1">
              <a:off x="8394539" y="4590800"/>
              <a:ext cx="693600" cy="612000"/>
            </a:xfrm>
            <a:prstGeom prst="trapezoid">
              <a:avLst>
                <a:gd name="adj" fmla="val 18842"/>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69" name="TextBox 85">
                  <a:extLst>
                    <a:ext uri="{FF2B5EF4-FFF2-40B4-BE49-F238E27FC236}">
                      <a16:creationId xmlns:a16="http://schemas.microsoft.com/office/drawing/2014/main" id="{24E0F498-2DCF-2740-A8E3-6BCB21CC10D4}"/>
                    </a:ext>
                  </a:extLst>
                </p:cNvPr>
                <p:cNvSpPr txBox="1"/>
                <p:nvPr/>
              </p:nvSpPr>
              <p:spPr>
                <a:xfrm>
                  <a:off x="8572960" y="4745861"/>
                  <a:ext cx="336759" cy="30187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ea typeface="Times New Roman" charset="0"/>
                                <a:cs typeface="Times New Roman" charset="0"/>
                              </a:rPr>
                            </m:ctrlPr>
                          </m:sSubPr>
                          <m:e>
                            <m:r>
                              <a:rPr lang="en-US" b="0" i="1" smtClean="0">
                                <a:solidFill>
                                  <a:schemeClr val="bg1"/>
                                </a:solidFill>
                                <a:latin typeface="Cambria Math" charset="0"/>
                                <a:ea typeface="Times New Roman" charset="0"/>
                                <a:cs typeface="Times New Roman" charset="0"/>
                              </a:rPr>
                              <m:t>𝐺</m:t>
                            </m:r>
                          </m:e>
                          <m:sub>
                            <m:r>
                              <a:rPr lang="en-US" altLang="zh-TW" i="1">
                                <a:solidFill>
                                  <a:schemeClr val="bg1"/>
                                </a:solidFill>
                                <a:latin typeface="Cambria Math" charset="0"/>
                                <a:ea typeface="Times New Roman" charset="0"/>
                                <a:cs typeface="Times New Roman" charset="0"/>
                              </a:rPr>
                              <m:t>𝒴</m:t>
                            </m:r>
                          </m:sub>
                        </m:sSub>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69" name="TextBox 85">
                  <a:extLst>
                    <a:ext uri="{FF2B5EF4-FFF2-40B4-BE49-F238E27FC236}">
                      <a16:creationId xmlns:a16="http://schemas.microsoft.com/office/drawing/2014/main" id="{24E0F498-2DCF-2740-A8E3-6BCB21CC10D4}"/>
                    </a:ext>
                  </a:extLst>
                </p:cNvPr>
                <p:cNvSpPr txBox="1">
                  <a:spLocks noRot="1" noChangeAspect="1" noMove="1" noResize="1" noEditPoints="1" noAdjustHandles="1" noChangeArrowheads="1" noChangeShapeType="1" noTextEdit="1"/>
                </p:cNvSpPr>
                <p:nvPr/>
              </p:nvSpPr>
              <p:spPr>
                <a:xfrm>
                  <a:off x="8572960" y="4745861"/>
                  <a:ext cx="336759" cy="301878"/>
                </a:xfrm>
                <a:prstGeom prst="rect">
                  <a:avLst/>
                </a:prstGeom>
                <a:blipFill>
                  <a:blip r:embed="rId12"/>
                  <a:stretch>
                    <a:fillRect l="-10714" r="-7143" b="-25000"/>
                  </a:stretch>
                </a:blipFill>
              </p:spPr>
              <p:txBody>
                <a:bodyPr/>
                <a:lstStyle/>
                <a:p>
                  <a:r>
                    <a:rPr lang="zh-TW" altLang="en-US">
                      <a:noFill/>
                    </a:rPr>
                    <a:t> </a:t>
                  </a:r>
                </a:p>
              </p:txBody>
            </p:sp>
          </mc:Fallback>
        </mc:AlternateContent>
      </p:grpSp>
      <p:grpSp>
        <p:nvGrpSpPr>
          <p:cNvPr id="74" name="群組 73">
            <a:extLst>
              <a:ext uri="{FF2B5EF4-FFF2-40B4-BE49-F238E27FC236}">
                <a16:creationId xmlns:a16="http://schemas.microsoft.com/office/drawing/2014/main" id="{0C5AACD3-24BD-AA4C-A838-473D955A428C}"/>
              </a:ext>
            </a:extLst>
          </p:cNvPr>
          <p:cNvGrpSpPr/>
          <p:nvPr/>
        </p:nvGrpSpPr>
        <p:grpSpPr>
          <a:xfrm>
            <a:off x="4000115" y="2718101"/>
            <a:ext cx="369031" cy="2197673"/>
            <a:chOff x="5203959" y="2124001"/>
            <a:chExt cx="369031" cy="2197673"/>
          </a:xfrm>
        </p:grpSpPr>
        <p:cxnSp>
          <p:nvCxnSpPr>
            <p:cNvPr id="75" name="Straight Arrow Connector 18">
              <a:extLst>
                <a:ext uri="{FF2B5EF4-FFF2-40B4-BE49-F238E27FC236}">
                  <a16:creationId xmlns:a16="http://schemas.microsoft.com/office/drawing/2014/main" id="{53568A84-828B-E946-A8DD-2C2FD6B91E46}"/>
                </a:ext>
              </a:extLst>
            </p:cNvPr>
            <p:cNvCxnSpPr>
              <a:cxnSpLocks/>
            </p:cNvCxnSpPr>
            <p:nvPr/>
          </p:nvCxnSpPr>
          <p:spPr>
            <a:xfrm flipV="1">
              <a:off x="5204738" y="2124001"/>
              <a:ext cx="368252" cy="1726074"/>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8">
              <a:extLst>
                <a:ext uri="{FF2B5EF4-FFF2-40B4-BE49-F238E27FC236}">
                  <a16:creationId xmlns:a16="http://schemas.microsoft.com/office/drawing/2014/main" id="{C99BA47D-9B96-124D-A3AF-26F6B79FE2BF}"/>
                </a:ext>
              </a:extLst>
            </p:cNvPr>
            <p:cNvCxnSpPr>
              <a:cxnSpLocks/>
            </p:cNvCxnSpPr>
            <p:nvPr/>
          </p:nvCxnSpPr>
          <p:spPr>
            <a:xfrm>
              <a:off x="5203959" y="2595600"/>
              <a:ext cx="368252" cy="1726074"/>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3C55B94C-1827-1A46-A61E-1D714A5C8FEB}"/>
              </a:ext>
            </a:extLst>
          </p:cNvPr>
          <p:cNvGrpSpPr/>
          <p:nvPr/>
        </p:nvGrpSpPr>
        <p:grpSpPr>
          <a:xfrm>
            <a:off x="7977901" y="2718100"/>
            <a:ext cx="369031" cy="2197673"/>
            <a:chOff x="5203959" y="2124001"/>
            <a:chExt cx="369031" cy="2197673"/>
          </a:xfrm>
        </p:grpSpPr>
        <p:cxnSp>
          <p:nvCxnSpPr>
            <p:cNvPr id="80" name="Straight Arrow Connector 18">
              <a:extLst>
                <a:ext uri="{FF2B5EF4-FFF2-40B4-BE49-F238E27FC236}">
                  <a16:creationId xmlns:a16="http://schemas.microsoft.com/office/drawing/2014/main" id="{380C2FA8-580E-234E-9BD8-39F98F5D35C6}"/>
                </a:ext>
              </a:extLst>
            </p:cNvPr>
            <p:cNvCxnSpPr>
              <a:cxnSpLocks/>
            </p:cNvCxnSpPr>
            <p:nvPr/>
          </p:nvCxnSpPr>
          <p:spPr>
            <a:xfrm flipV="1">
              <a:off x="5204738" y="2124001"/>
              <a:ext cx="368252" cy="1726074"/>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18">
              <a:extLst>
                <a:ext uri="{FF2B5EF4-FFF2-40B4-BE49-F238E27FC236}">
                  <a16:creationId xmlns:a16="http://schemas.microsoft.com/office/drawing/2014/main" id="{B93903AF-F71B-1345-A10C-26459E3EA1B8}"/>
                </a:ext>
              </a:extLst>
            </p:cNvPr>
            <p:cNvCxnSpPr>
              <a:cxnSpLocks/>
            </p:cNvCxnSpPr>
            <p:nvPr/>
          </p:nvCxnSpPr>
          <p:spPr>
            <a:xfrm>
              <a:off x="5203959" y="2595600"/>
              <a:ext cx="368252" cy="1726074"/>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6" name="群組 105">
            <a:extLst>
              <a:ext uri="{FF2B5EF4-FFF2-40B4-BE49-F238E27FC236}">
                <a16:creationId xmlns:a16="http://schemas.microsoft.com/office/drawing/2014/main" id="{DCEDB9F2-73DF-8949-8AC4-C0F379FFC821}"/>
              </a:ext>
            </a:extLst>
          </p:cNvPr>
          <p:cNvGrpSpPr/>
          <p:nvPr/>
        </p:nvGrpSpPr>
        <p:grpSpPr>
          <a:xfrm>
            <a:off x="1533370" y="4227363"/>
            <a:ext cx="1332000" cy="1512000"/>
            <a:chOff x="1533370" y="4227363"/>
            <a:chExt cx="1332000" cy="1512000"/>
          </a:xfrm>
        </p:grpSpPr>
        <p:sp>
          <p:nvSpPr>
            <p:cNvPr id="51" name="Rectangle: Rounded Corners 290">
              <a:extLst>
                <a:ext uri="{FF2B5EF4-FFF2-40B4-BE49-F238E27FC236}">
                  <a16:creationId xmlns:a16="http://schemas.microsoft.com/office/drawing/2014/main" id="{FB1567F0-4338-3B4A-ACCF-9602C969D0CB}"/>
                </a:ext>
              </a:extLst>
            </p:cNvPr>
            <p:cNvSpPr>
              <a:spLocks/>
            </p:cNvSpPr>
            <p:nvPr/>
          </p:nvSpPr>
          <p:spPr>
            <a:xfrm flipV="1">
              <a:off x="1533370" y="4227363"/>
              <a:ext cx="1332000" cy="151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pic>
          <p:nvPicPr>
            <p:cNvPr id="85" name="圖片 84">
              <a:extLst>
                <a:ext uri="{FF2B5EF4-FFF2-40B4-BE49-F238E27FC236}">
                  <a16:creationId xmlns:a16="http://schemas.microsoft.com/office/drawing/2014/main" id="{63D2A0C2-85DC-F549-B494-A18DD1F52A7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15151" y="4314030"/>
              <a:ext cx="1152000" cy="1152000"/>
            </a:xfrm>
            <a:prstGeom prst="rect">
              <a:avLst/>
            </a:prstGeom>
          </p:spPr>
        </p:pic>
      </p:grpSp>
      <p:grpSp>
        <p:nvGrpSpPr>
          <p:cNvPr id="90" name="群組 89">
            <a:extLst>
              <a:ext uri="{FF2B5EF4-FFF2-40B4-BE49-F238E27FC236}">
                <a16:creationId xmlns:a16="http://schemas.microsoft.com/office/drawing/2014/main" id="{11A40C70-E62D-3E47-81D1-3C3569A786D3}"/>
              </a:ext>
            </a:extLst>
          </p:cNvPr>
          <p:cNvGrpSpPr/>
          <p:nvPr/>
        </p:nvGrpSpPr>
        <p:grpSpPr>
          <a:xfrm>
            <a:off x="1533370" y="1871909"/>
            <a:ext cx="1332000" cy="1519391"/>
            <a:chOff x="2523970" y="1277809"/>
            <a:chExt cx="1332000" cy="1519391"/>
          </a:xfrm>
        </p:grpSpPr>
        <p:sp>
          <p:nvSpPr>
            <p:cNvPr id="91" name="Rectangle: Rounded Corners 290">
              <a:extLst>
                <a:ext uri="{FF2B5EF4-FFF2-40B4-BE49-F238E27FC236}">
                  <a16:creationId xmlns:a16="http://schemas.microsoft.com/office/drawing/2014/main" id="{CD75F2CB-5D0F-B246-AA4A-3DF4D23D2FC1}"/>
                </a:ext>
              </a:extLst>
            </p:cNvPr>
            <p:cNvSpPr>
              <a:spLocks/>
            </p:cNvSpPr>
            <p:nvPr/>
          </p:nvSpPr>
          <p:spPr>
            <a:xfrm>
              <a:off x="2523970" y="1285200"/>
              <a:ext cx="1332000" cy="1512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pic>
          <p:nvPicPr>
            <p:cNvPr id="92" name="圖片 91">
              <a:extLst>
                <a:ext uri="{FF2B5EF4-FFF2-40B4-BE49-F238E27FC236}">
                  <a16:creationId xmlns:a16="http://schemas.microsoft.com/office/drawing/2014/main" id="{82C796B0-BCDF-8B41-8BA0-A001CD8840E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05751" y="1536264"/>
              <a:ext cx="1152000" cy="1152000"/>
            </a:xfrm>
            <a:prstGeom prst="rect">
              <a:avLst/>
            </a:prstGeom>
          </p:spPr>
        </p:pic>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69527856-8EFB-5845-9067-2C0DC8A35BE4}"/>
                    </a:ext>
                  </a:extLst>
                </p:cNvPr>
                <p:cNvSpPr txBox="1"/>
                <p:nvPr/>
              </p:nvSpPr>
              <p:spPr>
                <a:xfrm>
                  <a:off x="3077082" y="1277809"/>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𝑥</m:t>
                        </m:r>
                      </m:oMath>
                    </m:oMathPara>
                  </a14:m>
                  <a:endParaRPr kumimoji="1" lang="zh-TW" altLang="en-US" dirty="0">
                    <a:solidFill>
                      <a:schemeClr val="bg1"/>
                    </a:solidFill>
                  </a:endParaRPr>
                </a:p>
              </p:txBody>
            </p:sp>
          </mc:Choice>
          <mc:Fallback xmlns="">
            <p:sp>
              <p:nvSpPr>
                <p:cNvPr id="93" name="文字方塊 92">
                  <a:extLst>
                    <a:ext uri="{FF2B5EF4-FFF2-40B4-BE49-F238E27FC236}">
                      <a16:creationId xmlns:a16="http://schemas.microsoft.com/office/drawing/2014/main" id="{69527856-8EFB-5845-9067-2C0DC8A35BE4}"/>
                    </a:ext>
                  </a:extLst>
                </p:cNvPr>
                <p:cNvSpPr txBox="1">
                  <a:spLocks noRot="1" noChangeAspect="1" noMove="1" noResize="1" noEditPoints="1" noAdjustHandles="1" noChangeArrowheads="1" noChangeShapeType="1" noTextEdit="1"/>
                </p:cNvSpPr>
                <p:nvPr/>
              </p:nvSpPr>
              <p:spPr>
                <a:xfrm>
                  <a:off x="3077082" y="1277809"/>
                  <a:ext cx="183319" cy="276999"/>
                </a:xfrm>
                <a:prstGeom prst="rect">
                  <a:avLst/>
                </a:prstGeom>
                <a:blipFill>
                  <a:blip r:embed="rId17"/>
                  <a:stretch>
                    <a:fillRect l="-12500" r="-625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A328A2E6-BE09-B041-81F8-16AAB0065E01}"/>
                  </a:ext>
                </a:extLst>
              </p:cNvPr>
              <p:cNvSpPr txBox="1"/>
              <p:nvPr/>
            </p:nvSpPr>
            <p:spPr>
              <a:xfrm>
                <a:off x="2106480" y="5455589"/>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𝑦</m:t>
                      </m:r>
                    </m:oMath>
                  </m:oMathPara>
                </a14:m>
                <a:endParaRPr kumimoji="1" lang="zh-TW" altLang="en-US" dirty="0">
                  <a:solidFill>
                    <a:schemeClr val="bg1"/>
                  </a:solidFill>
                </a:endParaRPr>
              </a:p>
            </p:txBody>
          </p:sp>
        </mc:Choice>
        <mc:Fallback xmlns="">
          <p:sp>
            <p:nvSpPr>
              <p:cNvPr id="94" name="文字方塊 93">
                <a:extLst>
                  <a:ext uri="{FF2B5EF4-FFF2-40B4-BE49-F238E27FC236}">
                    <a16:creationId xmlns:a16="http://schemas.microsoft.com/office/drawing/2014/main" id="{A328A2E6-BE09-B041-81F8-16AAB0065E01}"/>
                  </a:ext>
                </a:extLst>
              </p:cNvPr>
              <p:cNvSpPr txBox="1">
                <a:spLocks noRot="1" noChangeAspect="1" noMove="1" noResize="1" noEditPoints="1" noAdjustHandles="1" noChangeArrowheads="1" noChangeShapeType="1" noTextEdit="1"/>
              </p:cNvSpPr>
              <p:nvPr/>
            </p:nvSpPr>
            <p:spPr>
              <a:xfrm>
                <a:off x="2106480" y="5455589"/>
                <a:ext cx="186718" cy="276999"/>
              </a:xfrm>
              <a:prstGeom prst="rect">
                <a:avLst/>
              </a:prstGeom>
              <a:blipFill>
                <a:blip r:embed="rId18"/>
                <a:stretch>
                  <a:fillRect l="-25000" r="-18750" b="-27273"/>
                </a:stretch>
              </a:blipFill>
            </p:spPr>
            <p:txBody>
              <a:bodyPr/>
              <a:lstStyle/>
              <a:p>
                <a:r>
                  <a:rPr lang="zh-TW" altLang="en-US">
                    <a:noFill/>
                  </a:rPr>
                  <a:t> </a:t>
                </a:r>
              </a:p>
            </p:txBody>
          </p:sp>
        </mc:Fallback>
      </mc:AlternateContent>
      <p:grpSp>
        <p:nvGrpSpPr>
          <p:cNvPr id="109" name="群組 108">
            <a:extLst>
              <a:ext uri="{FF2B5EF4-FFF2-40B4-BE49-F238E27FC236}">
                <a16:creationId xmlns:a16="http://schemas.microsoft.com/office/drawing/2014/main" id="{36C192E9-A272-E54A-B84E-F9A3B3769395}"/>
              </a:ext>
            </a:extLst>
          </p:cNvPr>
          <p:cNvGrpSpPr/>
          <p:nvPr/>
        </p:nvGrpSpPr>
        <p:grpSpPr>
          <a:xfrm>
            <a:off x="5494563" y="1871909"/>
            <a:ext cx="1342458" cy="1519391"/>
            <a:chOff x="5494563" y="1871909"/>
            <a:chExt cx="1342458" cy="1519391"/>
          </a:xfrm>
        </p:grpSpPr>
        <p:grpSp>
          <p:nvGrpSpPr>
            <p:cNvPr id="108" name="群組 107">
              <a:extLst>
                <a:ext uri="{FF2B5EF4-FFF2-40B4-BE49-F238E27FC236}">
                  <a16:creationId xmlns:a16="http://schemas.microsoft.com/office/drawing/2014/main" id="{9BDE6A82-E29A-F347-AB8E-EA996C751846}"/>
                </a:ext>
              </a:extLst>
            </p:cNvPr>
            <p:cNvGrpSpPr/>
            <p:nvPr/>
          </p:nvGrpSpPr>
          <p:grpSpPr>
            <a:xfrm>
              <a:off x="5494563" y="1879300"/>
              <a:ext cx="1342458" cy="1512000"/>
              <a:chOff x="5494563" y="1879300"/>
              <a:chExt cx="1342458" cy="1512000"/>
            </a:xfrm>
          </p:grpSpPr>
          <p:sp>
            <p:nvSpPr>
              <p:cNvPr id="44" name="Rectangle: Rounded Corners 290">
                <a:extLst>
                  <a:ext uri="{FF2B5EF4-FFF2-40B4-BE49-F238E27FC236}">
                    <a16:creationId xmlns:a16="http://schemas.microsoft.com/office/drawing/2014/main" id="{AB2A40D0-E3F3-484F-8FAF-AF2C1C4F9C3F}"/>
                  </a:ext>
                </a:extLst>
              </p:cNvPr>
              <p:cNvSpPr>
                <a:spLocks noChangeAspect="1"/>
              </p:cNvSpPr>
              <p:nvPr/>
            </p:nvSpPr>
            <p:spPr>
              <a:xfrm>
                <a:off x="5494563" y="1879300"/>
                <a:ext cx="1342458" cy="1512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pic>
            <p:nvPicPr>
              <p:cNvPr id="86" name="圖片 85">
                <a:extLst>
                  <a:ext uri="{FF2B5EF4-FFF2-40B4-BE49-F238E27FC236}">
                    <a16:creationId xmlns:a16="http://schemas.microsoft.com/office/drawing/2014/main" id="{32781745-5711-A04C-A7C4-33096746251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1469" y="2130364"/>
                <a:ext cx="1152000" cy="1152000"/>
              </a:xfrm>
              <a:prstGeom prst="rect">
                <a:avLst/>
              </a:prstGeom>
            </p:spPr>
          </p:pic>
        </p:gr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173CD4FB-9FF2-2E4B-A312-25DB03E4E1D0}"/>
                    </a:ext>
                  </a:extLst>
                </p:cNvPr>
                <p:cNvSpPr txBox="1"/>
                <p:nvPr/>
              </p:nvSpPr>
              <p:spPr>
                <a:xfrm>
                  <a:off x="6065136" y="1871909"/>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𝑢</m:t>
                        </m:r>
                      </m:oMath>
                    </m:oMathPara>
                  </a14:m>
                  <a:endParaRPr kumimoji="1" lang="zh-TW" altLang="en-US" dirty="0">
                    <a:solidFill>
                      <a:schemeClr val="bg1"/>
                    </a:solidFill>
                  </a:endParaRPr>
                </a:p>
              </p:txBody>
            </p:sp>
          </mc:Choice>
          <mc:Fallback xmlns="">
            <p:sp>
              <p:nvSpPr>
                <p:cNvPr id="95" name="文字方塊 94">
                  <a:extLst>
                    <a:ext uri="{FF2B5EF4-FFF2-40B4-BE49-F238E27FC236}">
                      <a16:creationId xmlns:a16="http://schemas.microsoft.com/office/drawing/2014/main" id="{173CD4FB-9FF2-2E4B-A312-25DB03E4E1D0}"/>
                    </a:ext>
                  </a:extLst>
                </p:cNvPr>
                <p:cNvSpPr txBox="1">
                  <a:spLocks noRot="1" noChangeAspect="1" noMove="1" noResize="1" noEditPoints="1" noAdjustHandles="1" noChangeArrowheads="1" noChangeShapeType="1" noTextEdit="1"/>
                </p:cNvSpPr>
                <p:nvPr/>
              </p:nvSpPr>
              <p:spPr>
                <a:xfrm>
                  <a:off x="6065136" y="1871909"/>
                  <a:ext cx="191783" cy="276999"/>
                </a:xfrm>
                <a:prstGeom prst="rect">
                  <a:avLst/>
                </a:prstGeom>
                <a:blipFill>
                  <a:blip r:embed="rId20"/>
                  <a:stretch>
                    <a:fillRect l="-18750" r="-6250"/>
                  </a:stretch>
                </a:blipFill>
              </p:spPr>
              <p:txBody>
                <a:bodyPr/>
                <a:lstStyle/>
                <a:p>
                  <a:r>
                    <a:rPr lang="zh-TW" altLang="en-US">
                      <a:noFill/>
                    </a:rPr>
                    <a:t> </a:t>
                  </a:r>
                </a:p>
              </p:txBody>
            </p:sp>
          </mc:Fallback>
        </mc:AlternateContent>
      </p:grpSp>
      <p:grpSp>
        <p:nvGrpSpPr>
          <p:cNvPr id="110" name="群組 109">
            <a:extLst>
              <a:ext uri="{FF2B5EF4-FFF2-40B4-BE49-F238E27FC236}">
                <a16:creationId xmlns:a16="http://schemas.microsoft.com/office/drawing/2014/main" id="{3BE326B6-6201-1747-82F5-6D0608595FF0}"/>
              </a:ext>
            </a:extLst>
          </p:cNvPr>
          <p:cNvGrpSpPr/>
          <p:nvPr/>
        </p:nvGrpSpPr>
        <p:grpSpPr>
          <a:xfrm>
            <a:off x="5494563" y="4227363"/>
            <a:ext cx="1332000" cy="1512000"/>
            <a:chOff x="5494563" y="4227363"/>
            <a:chExt cx="1332000" cy="1512000"/>
          </a:xfrm>
        </p:grpSpPr>
        <p:sp>
          <p:nvSpPr>
            <p:cNvPr id="70" name="Rectangle: Rounded Corners 290">
              <a:extLst>
                <a:ext uri="{FF2B5EF4-FFF2-40B4-BE49-F238E27FC236}">
                  <a16:creationId xmlns:a16="http://schemas.microsoft.com/office/drawing/2014/main" id="{B1C00B6E-DC8F-5845-B421-4D8EEF298F5E}"/>
                </a:ext>
              </a:extLst>
            </p:cNvPr>
            <p:cNvSpPr>
              <a:spLocks/>
            </p:cNvSpPr>
            <p:nvPr/>
          </p:nvSpPr>
          <p:spPr>
            <a:xfrm flipV="1">
              <a:off x="5494563" y="4227363"/>
              <a:ext cx="1332000" cy="151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pic>
          <p:nvPicPr>
            <p:cNvPr id="87" name="圖片 86">
              <a:extLst>
                <a:ext uri="{FF2B5EF4-FFF2-40B4-BE49-F238E27FC236}">
                  <a16:creationId xmlns:a16="http://schemas.microsoft.com/office/drawing/2014/main" id="{BFCAC0E0-AA2C-424D-8894-EFBC3664648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1469" y="4314030"/>
              <a:ext cx="1152000" cy="1152000"/>
            </a:xfrm>
            <a:prstGeom prst="rect">
              <a:avLst/>
            </a:prstGeom>
          </p:spPr>
        </p:pic>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C0C021D6-1C4C-8048-B4BA-4E07225DE2D1}"/>
                    </a:ext>
                  </a:extLst>
                </p:cNvPr>
                <p:cNvSpPr txBox="1"/>
                <p:nvPr/>
              </p:nvSpPr>
              <p:spPr>
                <a:xfrm>
                  <a:off x="6065136" y="5455589"/>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𝑣</m:t>
                        </m:r>
                      </m:oMath>
                    </m:oMathPara>
                  </a14:m>
                  <a:endParaRPr kumimoji="1" lang="zh-TW" altLang="en-US" dirty="0">
                    <a:solidFill>
                      <a:schemeClr val="bg1"/>
                    </a:solidFill>
                  </a:endParaRPr>
                </a:p>
              </p:txBody>
            </p:sp>
          </mc:Choice>
          <mc:Fallback xmlns="">
            <p:sp>
              <p:nvSpPr>
                <p:cNvPr id="96" name="文字方塊 95">
                  <a:extLst>
                    <a:ext uri="{FF2B5EF4-FFF2-40B4-BE49-F238E27FC236}">
                      <a16:creationId xmlns:a16="http://schemas.microsoft.com/office/drawing/2014/main" id="{C0C021D6-1C4C-8048-B4BA-4E07225DE2D1}"/>
                    </a:ext>
                  </a:extLst>
                </p:cNvPr>
                <p:cNvSpPr txBox="1">
                  <a:spLocks noRot="1" noChangeAspect="1" noMove="1" noResize="1" noEditPoints="1" noAdjustHandles="1" noChangeArrowheads="1" noChangeShapeType="1" noTextEdit="1"/>
                </p:cNvSpPr>
                <p:nvPr/>
              </p:nvSpPr>
              <p:spPr>
                <a:xfrm>
                  <a:off x="6065136" y="5455589"/>
                  <a:ext cx="184666" cy="276999"/>
                </a:xfrm>
                <a:prstGeom prst="rect">
                  <a:avLst/>
                </a:prstGeom>
                <a:blipFill>
                  <a:blip r:embed="rId22"/>
                  <a:stretch>
                    <a:fillRect l="-20000" r="-13333"/>
                  </a:stretch>
                </a:blipFill>
              </p:spPr>
              <p:txBody>
                <a:bodyPr/>
                <a:lstStyle/>
                <a:p>
                  <a:r>
                    <a:rPr lang="zh-TW" altLang="en-US">
                      <a:noFill/>
                    </a:rPr>
                    <a:t> </a:t>
                  </a:r>
                </a:p>
              </p:txBody>
            </p:sp>
          </mc:Fallback>
        </mc:AlternateContent>
      </p:grpSp>
      <p:grpSp>
        <p:nvGrpSpPr>
          <p:cNvPr id="114" name="群組 113">
            <a:extLst>
              <a:ext uri="{FF2B5EF4-FFF2-40B4-BE49-F238E27FC236}">
                <a16:creationId xmlns:a16="http://schemas.microsoft.com/office/drawing/2014/main" id="{AA5631E1-0F55-A84C-9000-76B70F33A718}"/>
              </a:ext>
            </a:extLst>
          </p:cNvPr>
          <p:cNvGrpSpPr/>
          <p:nvPr/>
        </p:nvGrpSpPr>
        <p:grpSpPr>
          <a:xfrm>
            <a:off x="9421074" y="1871909"/>
            <a:ext cx="1332000" cy="1519391"/>
            <a:chOff x="9421074" y="1871909"/>
            <a:chExt cx="1332000" cy="1519391"/>
          </a:xfrm>
        </p:grpSpPr>
        <p:sp>
          <p:nvSpPr>
            <p:cNvPr id="45" name="Rectangle: Rounded Corners 290">
              <a:extLst>
                <a:ext uri="{FF2B5EF4-FFF2-40B4-BE49-F238E27FC236}">
                  <a16:creationId xmlns:a16="http://schemas.microsoft.com/office/drawing/2014/main" id="{49D45195-FA91-F943-B509-E34F1415C12B}"/>
                </a:ext>
              </a:extLst>
            </p:cNvPr>
            <p:cNvSpPr>
              <a:spLocks/>
            </p:cNvSpPr>
            <p:nvPr/>
          </p:nvSpPr>
          <p:spPr>
            <a:xfrm>
              <a:off x="9421074" y="1879300"/>
              <a:ext cx="1332000" cy="1512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pic>
          <p:nvPicPr>
            <p:cNvPr id="89" name="圖片 88">
              <a:extLst>
                <a:ext uri="{FF2B5EF4-FFF2-40B4-BE49-F238E27FC236}">
                  <a16:creationId xmlns:a16="http://schemas.microsoft.com/office/drawing/2014/main" id="{211B9EDB-4494-514C-8D87-78595D95E9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96346" y="2130364"/>
              <a:ext cx="1152000" cy="1152000"/>
            </a:xfrm>
            <a:prstGeom prst="rect">
              <a:avLst/>
            </a:prstGeom>
          </p:spPr>
        </p:pic>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BDE8FE34-A1D9-FB4B-AC54-3DA5D4C6CE55}"/>
                    </a:ext>
                  </a:extLst>
                </p:cNvPr>
                <p:cNvSpPr txBox="1"/>
                <p:nvPr/>
              </p:nvSpPr>
              <p:spPr>
                <a:xfrm>
                  <a:off x="9980686" y="1871909"/>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TW" altLang="en-US" i="1" smtClean="0">
                                <a:solidFill>
                                  <a:schemeClr val="bg1"/>
                                </a:solidFill>
                                <a:latin typeface="Cambria Math" panose="02040503050406030204" pitchFamily="18" charset="0"/>
                              </a:rPr>
                            </m:ctrlPr>
                          </m:accPr>
                          <m:e>
                            <m:r>
                              <a:rPr kumimoji="1" lang="en-US" altLang="zh-TW" b="0" i="1" smtClean="0">
                                <a:solidFill>
                                  <a:schemeClr val="bg1"/>
                                </a:solidFill>
                                <a:latin typeface="Cambria Math" panose="02040503050406030204" pitchFamily="18" charset="0"/>
                              </a:rPr>
                              <m:t>𝑥</m:t>
                            </m:r>
                          </m:e>
                        </m:acc>
                      </m:oMath>
                    </m:oMathPara>
                  </a14:m>
                  <a:endParaRPr kumimoji="1" lang="zh-TW" altLang="en-US" dirty="0">
                    <a:solidFill>
                      <a:schemeClr val="bg1"/>
                    </a:solidFill>
                  </a:endParaRPr>
                </a:p>
              </p:txBody>
            </p:sp>
          </mc:Choice>
          <mc:Fallback xmlns="">
            <p:sp>
              <p:nvSpPr>
                <p:cNvPr id="97" name="文字方塊 96">
                  <a:extLst>
                    <a:ext uri="{FF2B5EF4-FFF2-40B4-BE49-F238E27FC236}">
                      <a16:creationId xmlns:a16="http://schemas.microsoft.com/office/drawing/2014/main" id="{BDE8FE34-A1D9-FB4B-AC54-3DA5D4C6CE55}"/>
                    </a:ext>
                  </a:extLst>
                </p:cNvPr>
                <p:cNvSpPr txBox="1">
                  <a:spLocks noRot="1" noChangeAspect="1" noMove="1" noResize="1" noEditPoints="1" noAdjustHandles="1" noChangeArrowheads="1" noChangeShapeType="1" noTextEdit="1"/>
                </p:cNvSpPr>
                <p:nvPr/>
              </p:nvSpPr>
              <p:spPr>
                <a:xfrm>
                  <a:off x="9980686" y="1871909"/>
                  <a:ext cx="183320" cy="276999"/>
                </a:xfrm>
                <a:prstGeom prst="rect">
                  <a:avLst/>
                </a:prstGeom>
                <a:blipFill>
                  <a:blip r:embed="rId23"/>
                  <a:stretch>
                    <a:fillRect l="-13333" t="-8696" r="-13333"/>
                  </a:stretch>
                </a:blipFill>
              </p:spPr>
              <p:txBody>
                <a:bodyPr/>
                <a:lstStyle/>
                <a:p>
                  <a:r>
                    <a:rPr lang="zh-TW" altLang="en-US">
                      <a:noFill/>
                    </a:rPr>
                    <a:t> </a:t>
                  </a:r>
                </a:p>
              </p:txBody>
            </p:sp>
          </mc:Fallback>
        </mc:AlternateContent>
      </p:grpSp>
      <p:grpSp>
        <p:nvGrpSpPr>
          <p:cNvPr id="113" name="群組 112">
            <a:extLst>
              <a:ext uri="{FF2B5EF4-FFF2-40B4-BE49-F238E27FC236}">
                <a16:creationId xmlns:a16="http://schemas.microsoft.com/office/drawing/2014/main" id="{E201400F-1489-924C-935A-0C6D197C5047}"/>
              </a:ext>
            </a:extLst>
          </p:cNvPr>
          <p:cNvGrpSpPr/>
          <p:nvPr/>
        </p:nvGrpSpPr>
        <p:grpSpPr>
          <a:xfrm>
            <a:off x="9421074" y="4227363"/>
            <a:ext cx="1332000" cy="1512000"/>
            <a:chOff x="9421074" y="4227363"/>
            <a:chExt cx="1332000" cy="1512000"/>
          </a:xfrm>
        </p:grpSpPr>
        <p:sp>
          <p:nvSpPr>
            <p:cNvPr id="71" name="Rectangle: Rounded Corners 290">
              <a:extLst>
                <a:ext uri="{FF2B5EF4-FFF2-40B4-BE49-F238E27FC236}">
                  <a16:creationId xmlns:a16="http://schemas.microsoft.com/office/drawing/2014/main" id="{FA79837E-0F32-7C49-8DEC-2B5F2BA70F0A}"/>
                </a:ext>
              </a:extLst>
            </p:cNvPr>
            <p:cNvSpPr>
              <a:spLocks/>
            </p:cNvSpPr>
            <p:nvPr/>
          </p:nvSpPr>
          <p:spPr>
            <a:xfrm flipV="1">
              <a:off x="9421074" y="4227363"/>
              <a:ext cx="1332000" cy="151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pic>
          <p:nvPicPr>
            <p:cNvPr id="88" name="圖片 87">
              <a:extLst>
                <a:ext uri="{FF2B5EF4-FFF2-40B4-BE49-F238E27FC236}">
                  <a16:creationId xmlns:a16="http://schemas.microsoft.com/office/drawing/2014/main" id="{A282EE69-DAE4-9846-A146-803801B642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96346" y="4314030"/>
              <a:ext cx="1152000" cy="1152000"/>
            </a:xfrm>
            <a:prstGeom prst="rect">
              <a:avLst/>
            </a:prstGeom>
          </p:spPr>
        </p:pic>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EE9C9F43-9EE2-E248-9DF8-A6B16ADF7717}"/>
                    </a:ext>
                  </a:extLst>
                </p:cNvPr>
                <p:cNvSpPr txBox="1"/>
                <p:nvPr/>
              </p:nvSpPr>
              <p:spPr>
                <a:xfrm>
                  <a:off x="9993715" y="5455589"/>
                  <a:ext cx="1867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TW" b="0" i="1" smtClean="0">
                                <a:solidFill>
                                  <a:schemeClr val="bg1"/>
                                </a:solidFill>
                                <a:latin typeface="Cambria Math" panose="02040503050406030204" pitchFamily="18" charset="0"/>
                              </a:rPr>
                            </m:ctrlPr>
                          </m:accPr>
                          <m:e>
                            <m:r>
                              <a:rPr kumimoji="1" lang="en-US" altLang="zh-TW" b="0" i="1" smtClean="0">
                                <a:solidFill>
                                  <a:schemeClr val="bg1"/>
                                </a:solidFill>
                                <a:latin typeface="Cambria Math" panose="02040503050406030204" pitchFamily="18" charset="0"/>
                              </a:rPr>
                              <m:t>𝑦</m:t>
                            </m:r>
                          </m:e>
                        </m:acc>
                      </m:oMath>
                    </m:oMathPara>
                  </a14:m>
                  <a:endParaRPr kumimoji="1" lang="zh-TW" altLang="en-US" dirty="0">
                    <a:solidFill>
                      <a:schemeClr val="bg1"/>
                    </a:solidFill>
                  </a:endParaRPr>
                </a:p>
              </p:txBody>
            </p:sp>
          </mc:Choice>
          <mc:Fallback xmlns="">
            <p:sp>
              <p:nvSpPr>
                <p:cNvPr id="98" name="文字方塊 97">
                  <a:extLst>
                    <a:ext uri="{FF2B5EF4-FFF2-40B4-BE49-F238E27FC236}">
                      <a16:creationId xmlns:a16="http://schemas.microsoft.com/office/drawing/2014/main" id="{EE9C9F43-9EE2-E248-9DF8-A6B16ADF7717}"/>
                    </a:ext>
                  </a:extLst>
                </p:cNvPr>
                <p:cNvSpPr txBox="1">
                  <a:spLocks noRot="1" noChangeAspect="1" noMove="1" noResize="1" noEditPoints="1" noAdjustHandles="1" noChangeArrowheads="1" noChangeShapeType="1" noTextEdit="1"/>
                </p:cNvSpPr>
                <p:nvPr/>
              </p:nvSpPr>
              <p:spPr>
                <a:xfrm>
                  <a:off x="9993715" y="5455589"/>
                  <a:ext cx="186718" cy="276999"/>
                </a:xfrm>
                <a:prstGeom prst="rect">
                  <a:avLst/>
                </a:prstGeom>
                <a:blipFill>
                  <a:blip r:embed="rId24"/>
                  <a:stretch>
                    <a:fillRect l="-25000" t="-13636" r="-18750" b="-27273"/>
                  </a:stretch>
                </a:blipFill>
              </p:spPr>
              <p:txBody>
                <a:bodyPr/>
                <a:lstStyle/>
                <a:p>
                  <a:r>
                    <a:rPr lang="zh-TW" altLang="en-US">
                      <a:noFill/>
                    </a:rPr>
                    <a:t> </a:t>
                  </a:r>
                </a:p>
              </p:txBody>
            </p:sp>
          </mc:Fallback>
        </mc:AlternateContent>
      </p:grpSp>
      <p:cxnSp>
        <p:nvCxnSpPr>
          <p:cNvPr id="99" name="Straight Connector 38">
            <a:extLst>
              <a:ext uri="{FF2B5EF4-FFF2-40B4-BE49-F238E27FC236}">
                <a16:creationId xmlns:a16="http://schemas.microsoft.com/office/drawing/2014/main" id="{B7818851-AB63-1549-8559-53F4DDB7E9CD}"/>
              </a:ext>
            </a:extLst>
          </p:cNvPr>
          <p:cNvCxnSpPr>
            <a:cxnSpLocks/>
          </p:cNvCxnSpPr>
          <p:nvPr/>
        </p:nvCxnSpPr>
        <p:spPr>
          <a:xfrm>
            <a:off x="10103718" y="5739363"/>
            <a:ext cx="0" cy="339934"/>
          </a:xfrm>
          <a:prstGeom prst="line">
            <a:avLst/>
          </a:prstGeom>
          <a:ln>
            <a:prstDash val="dashDot"/>
          </a:ln>
        </p:spPr>
        <p:style>
          <a:lnRef idx="3">
            <a:schemeClr val="dk1"/>
          </a:lnRef>
          <a:fillRef idx="0">
            <a:schemeClr val="dk1"/>
          </a:fillRef>
          <a:effectRef idx="2">
            <a:schemeClr val="dk1"/>
          </a:effectRef>
          <a:fontRef idx="minor">
            <a:schemeClr val="tx1"/>
          </a:fontRef>
        </p:style>
      </p:cxnSp>
      <p:cxnSp>
        <p:nvCxnSpPr>
          <p:cNvPr id="100" name="Straight Arrow Connector 40">
            <a:extLst>
              <a:ext uri="{FF2B5EF4-FFF2-40B4-BE49-F238E27FC236}">
                <a16:creationId xmlns:a16="http://schemas.microsoft.com/office/drawing/2014/main" id="{0EEFF98C-6267-E44F-9039-B8DFDA67E220}"/>
              </a:ext>
            </a:extLst>
          </p:cNvPr>
          <p:cNvCxnSpPr>
            <a:cxnSpLocks/>
          </p:cNvCxnSpPr>
          <p:nvPr/>
        </p:nvCxnSpPr>
        <p:spPr>
          <a:xfrm>
            <a:off x="2443977" y="6079297"/>
            <a:ext cx="3135241" cy="0"/>
          </a:xfrm>
          <a:prstGeom prst="straightConnector1">
            <a:avLst/>
          </a:prstGeom>
          <a:ln w="19050">
            <a:prstDash val="dashDot"/>
            <a:tailEnd type="triangle"/>
          </a:ln>
        </p:spPr>
        <p:style>
          <a:lnRef idx="1">
            <a:schemeClr val="dk1"/>
          </a:lnRef>
          <a:fillRef idx="0">
            <a:schemeClr val="dk1"/>
          </a:fillRef>
          <a:effectRef idx="0">
            <a:schemeClr val="dk1"/>
          </a:effectRef>
          <a:fontRef idx="minor">
            <a:schemeClr val="tx1"/>
          </a:fontRef>
        </p:style>
      </p:cxnSp>
      <p:cxnSp>
        <p:nvCxnSpPr>
          <p:cNvPr id="101" name="Straight Connector 96">
            <a:extLst>
              <a:ext uri="{FF2B5EF4-FFF2-40B4-BE49-F238E27FC236}">
                <a16:creationId xmlns:a16="http://schemas.microsoft.com/office/drawing/2014/main" id="{43492B25-0432-B344-98C8-00163BC098D1}"/>
              </a:ext>
            </a:extLst>
          </p:cNvPr>
          <p:cNvCxnSpPr>
            <a:cxnSpLocks/>
          </p:cNvCxnSpPr>
          <p:nvPr/>
        </p:nvCxnSpPr>
        <p:spPr>
          <a:xfrm>
            <a:off x="2443978" y="5739363"/>
            <a:ext cx="0" cy="339934"/>
          </a:xfrm>
          <a:prstGeom prst="line">
            <a:avLst/>
          </a:prstGeom>
          <a:ln>
            <a:prstDash val="dashDot"/>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2" name="Rectangle 66">
                <a:extLst>
                  <a:ext uri="{FF2B5EF4-FFF2-40B4-BE49-F238E27FC236}">
                    <a16:creationId xmlns:a16="http://schemas.microsoft.com/office/drawing/2014/main" id="{1D4C4153-47DF-C947-B397-DF1691C31E89}"/>
                  </a:ext>
                </a:extLst>
              </p:cNvPr>
              <p:cNvSpPr/>
              <p:nvPr/>
            </p:nvSpPr>
            <p:spPr>
              <a:xfrm>
                <a:off x="5616705" y="5871419"/>
                <a:ext cx="1116000" cy="41909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14:m>
                  <m:oMath xmlns:m="http://schemas.openxmlformats.org/officeDocument/2006/math">
                    <m:sSubSup>
                      <m:sSubSupPr>
                        <m:ctrlPr>
                          <a:rPr lang="en-US" altLang="zh-TW" b="0" i="1" dirty="0" smtClean="0">
                            <a:solidFill>
                              <a:schemeClr val="tx1"/>
                            </a:solidFill>
                            <a:latin typeface="Cambria Math" panose="02040503050406030204" pitchFamily="18" charset="0"/>
                            <a:ea typeface="Times New Roman" charset="0"/>
                            <a:cs typeface="Times New Roman" charset="0"/>
                          </a:rPr>
                        </m:ctrlPr>
                      </m:sSubSupPr>
                      <m:e>
                        <m:r>
                          <a:rPr lang="en-US" altLang="zh-TW" b="0" i="1" dirty="0" smtClean="0">
                            <a:solidFill>
                              <a:schemeClr val="tx1"/>
                            </a:solidFill>
                            <a:latin typeface="Cambria Math" charset="0"/>
                            <a:ea typeface="Times New Roman" charset="0"/>
                            <a:cs typeface="Times New Roman" charset="0"/>
                          </a:rPr>
                          <m:t>𝐿</m:t>
                        </m:r>
                      </m:e>
                      <m:sub>
                        <m:r>
                          <a:rPr lang="en-US" altLang="zh-TW" b="0" i="1" dirty="0" smtClean="0">
                            <a:solidFill>
                              <a:schemeClr val="tx1"/>
                            </a:solidFill>
                            <a:latin typeface="Cambria Math" charset="0"/>
                            <a:ea typeface="Times New Roman" charset="0"/>
                            <a:cs typeface="Times New Roman" charset="0"/>
                          </a:rPr>
                          <m:t>1</m:t>
                        </m:r>
                      </m:sub>
                      <m:sup>
                        <m:r>
                          <m:rPr>
                            <m:sty m:val="p"/>
                          </m:rPr>
                          <a:rPr lang="en-US" altLang="zh-TW" b="0" i="0" dirty="0" smtClean="0">
                            <a:solidFill>
                              <a:schemeClr val="tx1"/>
                            </a:solidFill>
                            <a:latin typeface="Cambria Math" charset="0"/>
                            <a:ea typeface="Times New Roman" charset="0"/>
                            <a:cs typeface="Times New Roman" charset="0"/>
                          </a:rPr>
                          <m:t>cc</m:t>
                        </m:r>
                      </m:sup>
                    </m:sSubSup>
                  </m:oMath>
                </a14:m>
                <a:r>
                  <a:rPr lang="en-US" altLang="zh-TW" dirty="0">
                    <a:solidFill>
                      <a:schemeClr val="tx1"/>
                    </a:solidFill>
                    <a:latin typeface="Times New Roman" charset="0"/>
                    <a:ea typeface="Times New Roman" charset="0"/>
                    <a:cs typeface="Times New Roman" charset="0"/>
                  </a:rPr>
                  <a:t> </a:t>
                </a:r>
              </a:p>
            </p:txBody>
          </p:sp>
        </mc:Choice>
        <mc:Fallback xmlns="">
          <p:sp>
            <p:nvSpPr>
              <p:cNvPr id="102" name="Rectangle 66">
                <a:extLst>
                  <a:ext uri="{FF2B5EF4-FFF2-40B4-BE49-F238E27FC236}">
                    <a16:creationId xmlns:a16="http://schemas.microsoft.com/office/drawing/2014/main" id="{1D4C4153-47DF-C947-B397-DF1691C31E89}"/>
                  </a:ext>
                </a:extLst>
              </p:cNvPr>
              <p:cNvSpPr>
                <a:spLocks noRot="1" noChangeAspect="1" noMove="1" noResize="1" noEditPoints="1" noAdjustHandles="1" noChangeArrowheads="1" noChangeShapeType="1" noTextEdit="1"/>
              </p:cNvSpPr>
              <p:nvPr/>
            </p:nvSpPr>
            <p:spPr>
              <a:xfrm>
                <a:off x="5616705" y="5871419"/>
                <a:ext cx="1116000" cy="419097"/>
              </a:xfrm>
              <a:prstGeom prst="rect">
                <a:avLst/>
              </a:prstGeom>
              <a:blipFill>
                <a:blip r:embed="rId25"/>
                <a:stretch>
                  <a:fillRect/>
                </a:stretch>
              </a:blipFill>
              <a:ln>
                <a:solidFill>
                  <a:schemeClr val="tx1"/>
                </a:solidFill>
              </a:ln>
            </p:spPr>
            <p:txBody>
              <a:bodyPr/>
              <a:lstStyle/>
              <a:p>
                <a:r>
                  <a:rPr lang="zh-TW" altLang="en-US">
                    <a:noFill/>
                  </a:rPr>
                  <a:t> </a:t>
                </a:r>
              </a:p>
            </p:txBody>
          </p:sp>
        </mc:Fallback>
      </mc:AlternateContent>
      <p:cxnSp>
        <p:nvCxnSpPr>
          <p:cNvPr id="103" name="Straight Arrow Connector 40">
            <a:extLst>
              <a:ext uri="{FF2B5EF4-FFF2-40B4-BE49-F238E27FC236}">
                <a16:creationId xmlns:a16="http://schemas.microsoft.com/office/drawing/2014/main" id="{130CF1F3-BB97-4A4E-A712-CDCED9424F4F}"/>
              </a:ext>
            </a:extLst>
          </p:cNvPr>
          <p:cNvCxnSpPr>
            <a:cxnSpLocks/>
          </p:cNvCxnSpPr>
          <p:nvPr/>
        </p:nvCxnSpPr>
        <p:spPr>
          <a:xfrm flipH="1" flipV="1">
            <a:off x="6730808" y="6079297"/>
            <a:ext cx="3366000" cy="0"/>
          </a:xfrm>
          <a:prstGeom prst="straightConnector1">
            <a:avLst/>
          </a:prstGeom>
          <a:ln w="19050">
            <a:prstDash val="dashDot"/>
            <a:tailEnd type="triangle"/>
          </a:ln>
        </p:spPr>
        <p:style>
          <a:lnRef idx="1">
            <a:schemeClr val="dk1"/>
          </a:lnRef>
          <a:fillRef idx="0">
            <a:schemeClr val="dk1"/>
          </a:fillRef>
          <a:effectRef idx="0">
            <a:schemeClr val="dk1"/>
          </a:effectRef>
          <a:fontRef idx="minor">
            <a:schemeClr val="tx1"/>
          </a:fontRef>
        </p:style>
      </p:cxnSp>
      <p:grpSp>
        <p:nvGrpSpPr>
          <p:cNvPr id="78" name="群組 77">
            <a:extLst>
              <a:ext uri="{FF2B5EF4-FFF2-40B4-BE49-F238E27FC236}">
                <a16:creationId xmlns:a16="http://schemas.microsoft.com/office/drawing/2014/main" id="{AFECCE8D-478B-354D-A987-FACED815B9D3}"/>
              </a:ext>
            </a:extLst>
          </p:cNvPr>
          <p:cNvGrpSpPr/>
          <p:nvPr/>
        </p:nvGrpSpPr>
        <p:grpSpPr>
          <a:xfrm>
            <a:off x="2411218" y="1543424"/>
            <a:ext cx="7738227" cy="3480307"/>
            <a:chOff x="2411218" y="1543424"/>
            <a:chExt cx="7738227" cy="3480307"/>
          </a:xfrm>
        </p:grpSpPr>
        <p:grpSp>
          <p:nvGrpSpPr>
            <p:cNvPr id="125" name="群組 124">
              <a:extLst>
                <a:ext uri="{FF2B5EF4-FFF2-40B4-BE49-F238E27FC236}">
                  <a16:creationId xmlns:a16="http://schemas.microsoft.com/office/drawing/2014/main" id="{6E9D1758-E596-CC4B-ABC5-61A875FEF270}"/>
                </a:ext>
              </a:extLst>
            </p:cNvPr>
            <p:cNvGrpSpPr/>
            <p:nvPr/>
          </p:nvGrpSpPr>
          <p:grpSpPr>
            <a:xfrm>
              <a:off x="2814475" y="2180256"/>
              <a:ext cx="5595648" cy="2843475"/>
              <a:chOff x="2814475" y="2180256"/>
              <a:chExt cx="5595648" cy="2843475"/>
            </a:xfrm>
          </p:grpSpPr>
          <p:cxnSp>
            <p:nvCxnSpPr>
              <p:cNvPr id="6" name="直線箭頭接點 5">
                <a:extLst>
                  <a:ext uri="{FF2B5EF4-FFF2-40B4-BE49-F238E27FC236}">
                    <a16:creationId xmlns:a16="http://schemas.microsoft.com/office/drawing/2014/main" id="{E44A3596-B04C-C14B-AFBF-43BEA9A3CC2B}"/>
                  </a:ext>
                </a:extLst>
              </p:cNvPr>
              <p:cNvCxnSpPr>
                <a:cxnSpLocks/>
              </p:cNvCxnSpPr>
              <p:nvPr/>
            </p:nvCxnSpPr>
            <p:spPr>
              <a:xfrm flipV="1">
                <a:off x="2841221" y="2185631"/>
                <a:ext cx="423252" cy="75750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箭頭接點 103">
                <a:extLst>
                  <a:ext uri="{FF2B5EF4-FFF2-40B4-BE49-F238E27FC236}">
                    <a16:creationId xmlns:a16="http://schemas.microsoft.com/office/drawing/2014/main" id="{2A570DA7-DB0C-684F-8C51-ECD6A79298AD}"/>
                  </a:ext>
                </a:extLst>
              </p:cNvPr>
              <p:cNvCxnSpPr>
                <a:cxnSpLocks/>
              </p:cNvCxnSpPr>
              <p:nvPr/>
            </p:nvCxnSpPr>
            <p:spPr>
              <a:xfrm>
                <a:off x="3987018" y="3155033"/>
                <a:ext cx="404648" cy="18563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箭頭接點 104">
                <a:extLst>
                  <a:ext uri="{FF2B5EF4-FFF2-40B4-BE49-F238E27FC236}">
                    <a16:creationId xmlns:a16="http://schemas.microsoft.com/office/drawing/2014/main" id="{45674455-3969-F64B-BBEA-11A87DDA3A64}"/>
                  </a:ext>
                </a:extLst>
              </p:cNvPr>
              <p:cNvCxnSpPr>
                <a:cxnSpLocks/>
              </p:cNvCxnSpPr>
              <p:nvPr/>
            </p:nvCxnSpPr>
            <p:spPr>
              <a:xfrm>
                <a:off x="3927057" y="2181393"/>
                <a:ext cx="482711" cy="6037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箭頭接點 114">
                <a:extLst>
                  <a:ext uri="{FF2B5EF4-FFF2-40B4-BE49-F238E27FC236}">
                    <a16:creationId xmlns:a16="http://schemas.microsoft.com/office/drawing/2014/main" id="{248B33A8-A5A5-0D43-B55A-5085AF3F8363}"/>
                  </a:ext>
                </a:extLst>
              </p:cNvPr>
              <p:cNvCxnSpPr>
                <a:cxnSpLocks/>
              </p:cNvCxnSpPr>
              <p:nvPr/>
            </p:nvCxnSpPr>
            <p:spPr>
              <a:xfrm>
                <a:off x="2814475" y="2623070"/>
                <a:ext cx="476302" cy="7696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箭頭接點 116">
                <a:extLst>
                  <a:ext uri="{FF2B5EF4-FFF2-40B4-BE49-F238E27FC236}">
                    <a16:creationId xmlns:a16="http://schemas.microsoft.com/office/drawing/2014/main" id="{DA05DA28-F127-4D4E-A7BB-AB830A400971}"/>
                  </a:ext>
                </a:extLst>
              </p:cNvPr>
              <p:cNvCxnSpPr>
                <a:cxnSpLocks/>
              </p:cNvCxnSpPr>
              <p:nvPr/>
            </p:nvCxnSpPr>
            <p:spPr>
              <a:xfrm flipV="1">
                <a:off x="6810252" y="2180256"/>
                <a:ext cx="431457" cy="7761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箭頭接點 117">
                <a:extLst>
                  <a:ext uri="{FF2B5EF4-FFF2-40B4-BE49-F238E27FC236}">
                    <a16:creationId xmlns:a16="http://schemas.microsoft.com/office/drawing/2014/main" id="{5B94E6BE-C187-9B4B-B916-91F4F9D53C49}"/>
                  </a:ext>
                </a:extLst>
              </p:cNvPr>
              <p:cNvCxnSpPr>
                <a:cxnSpLocks/>
              </p:cNvCxnSpPr>
              <p:nvPr/>
            </p:nvCxnSpPr>
            <p:spPr>
              <a:xfrm flipV="1">
                <a:off x="6810251" y="4299241"/>
                <a:ext cx="390047" cy="724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箭頭接點 118">
                <a:extLst>
                  <a:ext uri="{FF2B5EF4-FFF2-40B4-BE49-F238E27FC236}">
                    <a16:creationId xmlns:a16="http://schemas.microsoft.com/office/drawing/2014/main" id="{3D0C819F-9B24-5545-BC39-6FEE9387C8C2}"/>
                  </a:ext>
                </a:extLst>
              </p:cNvPr>
              <p:cNvCxnSpPr>
                <a:cxnSpLocks/>
              </p:cNvCxnSpPr>
              <p:nvPr/>
            </p:nvCxnSpPr>
            <p:spPr>
              <a:xfrm>
                <a:off x="7915967" y="2274159"/>
                <a:ext cx="494156" cy="5418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箭頭接點 119">
                <a:extLst>
                  <a:ext uri="{FF2B5EF4-FFF2-40B4-BE49-F238E27FC236}">
                    <a16:creationId xmlns:a16="http://schemas.microsoft.com/office/drawing/2014/main" id="{52874D5B-C5D5-7C43-B5CD-085D0667AB19}"/>
                  </a:ext>
                </a:extLst>
              </p:cNvPr>
              <p:cNvCxnSpPr>
                <a:cxnSpLocks/>
              </p:cNvCxnSpPr>
              <p:nvPr/>
            </p:nvCxnSpPr>
            <p:spPr>
              <a:xfrm flipV="1">
                <a:off x="7956048" y="2706364"/>
                <a:ext cx="390105" cy="1880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直線接點 13">
              <a:extLst>
                <a:ext uri="{FF2B5EF4-FFF2-40B4-BE49-F238E27FC236}">
                  <a16:creationId xmlns:a16="http://schemas.microsoft.com/office/drawing/2014/main" id="{AE2CDB0C-FB4B-D442-B6E2-F9BB4A07B7B7}"/>
                </a:ext>
              </a:extLst>
            </p:cNvPr>
            <p:cNvCxnSpPr>
              <a:cxnSpLocks/>
            </p:cNvCxnSpPr>
            <p:nvPr/>
          </p:nvCxnSpPr>
          <p:spPr>
            <a:xfrm>
              <a:off x="2411218" y="1579283"/>
              <a:ext cx="316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81CC3CFD-590F-414C-814C-1D9EB96C758F}"/>
                </a:ext>
              </a:extLst>
            </p:cNvPr>
            <p:cNvCxnSpPr>
              <a:cxnSpLocks/>
            </p:cNvCxnSpPr>
            <p:nvPr/>
          </p:nvCxnSpPr>
          <p:spPr>
            <a:xfrm flipV="1">
              <a:off x="10120230" y="1543846"/>
              <a:ext cx="0" cy="324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直線箭頭接點 120">
              <a:extLst>
                <a:ext uri="{FF2B5EF4-FFF2-40B4-BE49-F238E27FC236}">
                  <a16:creationId xmlns:a16="http://schemas.microsoft.com/office/drawing/2014/main" id="{57039C7A-6ABD-EB48-92DE-F2224350D258}"/>
                </a:ext>
              </a:extLst>
            </p:cNvPr>
            <p:cNvCxnSpPr>
              <a:cxnSpLocks/>
            </p:cNvCxnSpPr>
            <p:nvPr/>
          </p:nvCxnSpPr>
          <p:spPr>
            <a:xfrm>
              <a:off x="2428318" y="1543424"/>
              <a:ext cx="220" cy="432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2C367BF6-4F87-DB42-B8E9-CAFA21ECD38F}"/>
                </a:ext>
              </a:extLst>
            </p:cNvPr>
            <p:cNvCxnSpPr>
              <a:cxnSpLocks/>
            </p:cNvCxnSpPr>
            <p:nvPr/>
          </p:nvCxnSpPr>
          <p:spPr>
            <a:xfrm>
              <a:off x="6729445" y="1570318"/>
              <a:ext cx="3420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文字方塊 11">
            <a:extLst>
              <a:ext uri="{FF2B5EF4-FFF2-40B4-BE49-F238E27FC236}">
                <a16:creationId xmlns:a16="http://schemas.microsoft.com/office/drawing/2014/main" id="{9479A967-572A-4F46-9C7D-AA150A26DB0B}"/>
              </a:ext>
            </a:extLst>
          </p:cNvPr>
          <p:cNvSpPr txBox="1"/>
          <p:nvPr/>
        </p:nvSpPr>
        <p:spPr>
          <a:xfrm>
            <a:off x="7659927" y="1078433"/>
            <a:ext cx="3204210" cy="461665"/>
          </a:xfrm>
          <a:prstGeom prst="rect">
            <a:avLst/>
          </a:prstGeom>
          <a:noFill/>
        </p:spPr>
        <p:txBody>
          <a:bodyPr wrap="none" rtlCol="0">
            <a:spAutoFit/>
          </a:bodyPr>
          <a:lstStyle/>
          <a:p>
            <a:r>
              <a:rPr kumimoji="1" lang="en-US" altLang="zh-TW" sz="2400" b="1" dirty="0"/>
              <a:t>Cross-Cycle Consistency</a:t>
            </a:r>
            <a:endParaRPr kumimoji="1" lang="zh-TW" altLang="en-US" sz="2400" b="1" dirty="0"/>
          </a:p>
        </p:txBody>
      </p:sp>
    </p:spTree>
    <p:extLst>
      <p:ext uri="{BB962C8B-B14F-4D97-AF65-F5344CB8AC3E}">
        <p14:creationId xmlns:p14="http://schemas.microsoft.com/office/powerpoint/2010/main" val="36130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8" grpId="0" animBg="1"/>
      <p:bldP spid="39" grpId="0"/>
      <p:bldP spid="40" grpId="0"/>
      <p:bldP spid="57" grpId="0"/>
      <p:bldP spid="58" grpId="0"/>
      <p:bldP spid="66" grpId="0"/>
      <p:bldP spid="67" grpId="0"/>
      <p:bldP spid="102"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1423BB-304B-6A4B-972E-72F69E81C639}"/>
              </a:ext>
            </a:extLst>
          </p:cNvPr>
          <p:cNvSpPr>
            <a:spLocks noGrp="1"/>
          </p:cNvSpPr>
          <p:nvPr>
            <p:ph type="title"/>
          </p:nvPr>
        </p:nvSpPr>
        <p:spPr/>
        <p:txBody>
          <a:bodyPr/>
          <a:lstStyle/>
          <a:p>
            <a:r>
              <a:rPr kumimoji="1" lang="en-US" altLang="zh-TW" dirty="0"/>
              <a:t>Content Discriminator</a:t>
            </a:r>
            <a:endParaRPr kumimoji="1" lang="zh-TW" altLang="en-US" dirty="0"/>
          </a:p>
        </p:txBody>
      </p:sp>
      <p:sp>
        <p:nvSpPr>
          <p:cNvPr id="4" name="投影片編號版面配置區 3">
            <a:extLst>
              <a:ext uri="{FF2B5EF4-FFF2-40B4-BE49-F238E27FC236}">
                <a16:creationId xmlns:a16="http://schemas.microsoft.com/office/drawing/2014/main" id="{A3D94A11-4D4C-3D43-8013-BD9474F2F272}"/>
              </a:ext>
            </a:extLst>
          </p:cNvPr>
          <p:cNvSpPr>
            <a:spLocks noGrp="1"/>
          </p:cNvSpPr>
          <p:nvPr>
            <p:ph type="sldNum" sz="quarter" idx="12"/>
          </p:nvPr>
        </p:nvSpPr>
        <p:spPr/>
        <p:txBody>
          <a:bodyPr/>
          <a:lstStyle/>
          <a:p>
            <a:fld id="{8B53DFEC-A51D-C54B-AF5E-7470F20CC68B}" type="slidenum">
              <a:rPr kumimoji="1" lang="zh-TW" altLang="en-US" smtClean="0"/>
              <a:t>10</a:t>
            </a:fld>
            <a:endParaRPr kumimoji="1" lang="zh-TW" altLang="en-US"/>
          </a:p>
        </p:txBody>
      </p:sp>
      <p:cxnSp>
        <p:nvCxnSpPr>
          <p:cNvPr id="39" name="Straight Connector 96">
            <a:extLst>
              <a:ext uri="{FF2B5EF4-FFF2-40B4-BE49-F238E27FC236}">
                <a16:creationId xmlns:a16="http://schemas.microsoft.com/office/drawing/2014/main" id="{1185D3EC-2465-E846-882D-9E5274347415}"/>
              </a:ext>
            </a:extLst>
          </p:cNvPr>
          <p:cNvCxnSpPr>
            <a:cxnSpLocks/>
          </p:cNvCxnSpPr>
          <p:nvPr/>
        </p:nvCxnSpPr>
        <p:spPr>
          <a:xfrm flipH="1">
            <a:off x="6405187" y="4450370"/>
            <a:ext cx="1804922" cy="0"/>
          </a:xfrm>
          <a:prstGeom prst="line">
            <a:avLst/>
          </a:prstGeom>
          <a:ln>
            <a:prstDash val="dashDot"/>
          </a:ln>
        </p:spPr>
        <p:style>
          <a:lnRef idx="3">
            <a:schemeClr val="dk1"/>
          </a:lnRef>
          <a:fillRef idx="0">
            <a:schemeClr val="dk1"/>
          </a:fillRef>
          <a:effectRef idx="2">
            <a:schemeClr val="dk1"/>
          </a:effectRef>
          <a:fontRef idx="minor">
            <a:schemeClr val="tx1"/>
          </a:fontRef>
        </p:style>
      </p:cxnSp>
      <p:cxnSp>
        <p:nvCxnSpPr>
          <p:cNvPr id="48" name="Straight Connector 96">
            <a:extLst>
              <a:ext uri="{FF2B5EF4-FFF2-40B4-BE49-F238E27FC236}">
                <a16:creationId xmlns:a16="http://schemas.microsoft.com/office/drawing/2014/main" id="{AE1B1F12-756A-9049-90AA-21A8673D0A01}"/>
              </a:ext>
            </a:extLst>
          </p:cNvPr>
          <p:cNvCxnSpPr>
            <a:cxnSpLocks/>
          </p:cNvCxnSpPr>
          <p:nvPr/>
        </p:nvCxnSpPr>
        <p:spPr>
          <a:xfrm>
            <a:off x="6405187" y="3022668"/>
            <a:ext cx="1858809" cy="0"/>
          </a:xfrm>
          <a:prstGeom prst="line">
            <a:avLst/>
          </a:prstGeom>
          <a:ln>
            <a:prstDash val="dashDot"/>
          </a:ln>
        </p:spPr>
        <p:style>
          <a:lnRef idx="3">
            <a:schemeClr val="dk1"/>
          </a:lnRef>
          <a:fillRef idx="0">
            <a:schemeClr val="dk1"/>
          </a:fillRef>
          <a:effectRef idx="2">
            <a:schemeClr val="dk1"/>
          </a:effectRef>
          <a:fontRef idx="minor">
            <a:schemeClr val="tx1"/>
          </a:fontRef>
        </p:style>
      </p:cxnSp>
      <p:grpSp>
        <p:nvGrpSpPr>
          <p:cNvPr id="6" name="群組 5">
            <a:extLst>
              <a:ext uri="{FF2B5EF4-FFF2-40B4-BE49-F238E27FC236}">
                <a16:creationId xmlns:a16="http://schemas.microsoft.com/office/drawing/2014/main" id="{7001073B-E17C-3942-B2F1-94B3F483BAFC}"/>
              </a:ext>
            </a:extLst>
          </p:cNvPr>
          <p:cNvGrpSpPr/>
          <p:nvPr/>
        </p:nvGrpSpPr>
        <p:grpSpPr>
          <a:xfrm>
            <a:off x="4965912" y="1695800"/>
            <a:ext cx="1362632" cy="1715256"/>
            <a:chOff x="4965912" y="1958732"/>
            <a:chExt cx="1362632" cy="1715256"/>
          </a:xfrm>
        </p:grpSpPr>
        <p:grpSp>
          <p:nvGrpSpPr>
            <p:cNvPr id="53" name="群組 52">
              <a:extLst>
                <a:ext uri="{FF2B5EF4-FFF2-40B4-BE49-F238E27FC236}">
                  <a16:creationId xmlns:a16="http://schemas.microsoft.com/office/drawing/2014/main" id="{345BE95E-EFAE-6548-8E48-21FF25ED41A4}"/>
                </a:ext>
              </a:extLst>
            </p:cNvPr>
            <p:cNvGrpSpPr/>
            <p:nvPr/>
          </p:nvGrpSpPr>
          <p:grpSpPr>
            <a:xfrm flipV="1">
              <a:off x="4965912" y="2322844"/>
              <a:ext cx="544410" cy="987032"/>
              <a:chOff x="4508043" y="1784716"/>
              <a:chExt cx="544410" cy="987032"/>
            </a:xfrm>
          </p:grpSpPr>
          <p:cxnSp>
            <p:nvCxnSpPr>
              <p:cNvPr id="54" name="Straight Arrow Connector 268">
                <a:extLst>
                  <a:ext uri="{FF2B5EF4-FFF2-40B4-BE49-F238E27FC236}">
                    <a16:creationId xmlns:a16="http://schemas.microsoft.com/office/drawing/2014/main" id="{3C17A612-9B47-3E44-939C-6F5CEC4C61E7}"/>
                  </a:ext>
                </a:extLst>
              </p:cNvPr>
              <p:cNvCxnSpPr>
                <a:cxnSpLocks/>
              </p:cNvCxnSpPr>
              <p:nvPr/>
            </p:nvCxnSpPr>
            <p:spPr>
              <a:xfrm>
                <a:off x="4508043" y="2279374"/>
                <a:ext cx="544410" cy="492374"/>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270">
                <a:extLst>
                  <a:ext uri="{FF2B5EF4-FFF2-40B4-BE49-F238E27FC236}">
                    <a16:creationId xmlns:a16="http://schemas.microsoft.com/office/drawing/2014/main" id="{3D4306C4-B812-BB4B-8290-1C4D2A0B9C25}"/>
                  </a:ext>
                </a:extLst>
              </p:cNvPr>
              <p:cNvCxnSpPr>
                <a:cxnSpLocks/>
              </p:cNvCxnSpPr>
              <p:nvPr/>
            </p:nvCxnSpPr>
            <p:spPr>
              <a:xfrm flipV="1">
                <a:off x="4509000" y="1784716"/>
                <a:ext cx="496936" cy="493536"/>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56" name="群組 55">
              <a:extLst>
                <a:ext uri="{FF2B5EF4-FFF2-40B4-BE49-F238E27FC236}">
                  <a16:creationId xmlns:a16="http://schemas.microsoft.com/office/drawing/2014/main" id="{9CA89D78-F739-4A40-BA3A-9E553CCBE5DB}"/>
                </a:ext>
              </a:extLst>
            </p:cNvPr>
            <p:cNvGrpSpPr/>
            <p:nvPr/>
          </p:nvGrpSpPr>
          <p:grpSpPr>
            <a:xfrm>
              <a:off x="5644544" y="1958732"/>
              <a:ext cx="684000" cy="828000"/>
              <a:chOff x="4899038" y="1594019"/>
              <a:chExt cx="612000" cy="693600"/>
            </a:xfrm>
            <a:solidFill>
              <a:schemeClr val="accent1"/>
            </a:solidFill>
          </p:grpSpPr>
          <p:sp>
            <p:nvSpPr>
              <p:cNvPr id="57" name="不規則四邊形 56">
                <a:extLst>
                  <a:ext uri="{FF2B5EF4-FFF2-40B4-BE49-F238E27FC236}">
                    <a16:creationId xmlns:a16="http://schemas.microsoft.com/office/drawing/2014/main" id="{21B5ECBA-3FF5-F841-B0ED-57BB620F64B5}"/>
                  </a:ext>
                </a:extLst>
              </p:cNvPr>
              <p:cNvSpPr>
                <a:spLocks noChangeAspect="1"/>
              </p:cNvSpPr>
              <p:nvPr/>
            </p:nvSpPr>
            <p:spPr>
              <a:xfrm rot="5400000">
                <a:off x="4858238" y="1634819"/>
                <a:ext cx="693600" cy="612000"/>
              </a:xfrm>
              <a:prstGeom prst="trapezoid">
                <a:avLst>
                  <a:gd name="adj" fmla="val 33972"/>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58" name="TextBox 85">
                    <a:extLst>
                      <a:ext uri="{FF2B5EF4-FFF2-40B4-BE49-F238E27FC236}">
                        <a16:creationId xmlns:a16="http://schemas.microsoft.com/office/drawing/2014/main" id="{5C783D45-E821-B74F-B3E6-539F0264E5B7}"/>
                      </a:ext>
                    </a:extLst>
                  </p:cNvPr>
                  <p:cNvSpPr txBox="1"/>
                  <p:nvPr/>
                </p:nvSpPr>
                <p:spPr>
                  <a:xfrm>
                    <a:off x="5033260" y="1802320"/>
                    <a:ext cx="343556" cy="276999"/>
                  </a:xfrm>
                  <a:prstGeom prst="rect">
                    <a:avLst/>
                  </a:prstGeom>
                  <a:grpFill/>
                  <a:ln>
                    <a:solidFill>
                      <a:schemeClr val="accent1"/>
                    </a:solid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bg1"/>
                                  </a:solidFill>
                                  <a:latin typeface="Cambria Math" panose="02040503050406030204" pitchFamily="18" charset="0"/>
                                  <a:ea typeface="Times New Roman" charset="0"/>
                                  <a:cs typeface="Times New Roman" charset="0"/>
                                </a:rPr>
                              </m:ctrlPr>
                            </m:sSubSupPr>
                            <m:e>
                              <m:r>
                                <a:rPr lang="en-US" altLang="zh-TW" b="0" i="1" smtClean="0">
                                  <a:solidFill>
                                    <a:schemeClr val="bg1"/>
                                  </a:solidFill>
                                  <a:latin typeface="Cambria Math" charset="0"/>
                                  <a:ea typeface="Times New Roman" charset="0"/>
                                  <a:cs typeface="Times New Roman" charset="0"/>
                                </a:rPr>
                                <m:t>𝐸</m:t>
                              </m:r>
                            </m:e>
                            <m:sub>
                              <m:r>
                                <a:rPr lang="en-US" altLang="zh-TW" i="1" smtClean="0">
                                  <a:solidFill>
                                    <a:schemeClr val="bg1"/>
                                  </a:solidFill>
                                  <a:latin typeface="Cambria Math" charset="0"/>
                                  <a:ea typeface="Times New Roman" charset="0"/>
                                  <a:cs typeface="Times New Roman" charset="0"/>
                                </a:rPr>
                                <m:t>𝒳</m:t>
                              </m:r>
                            </m:sub>
                            <m:sup>
                              <m:r>
                                <a:rPr lang="en-US" altLang="zh-TW" b="0" i="1" smtClean="0">
                                  <a:solidFill>
                                    <a:schemeClr val="bg1"/>
                                  </a:solidFill>
                                  <a:latin typeface="Cambria Math" charset="0"/>
                                  <a:ea typeface="Times New Roman" charset="0"/>
                                  <a:cs typeface="Times New Roman" charset="0"/>
                                </a:rPr>
                                <m:t>𝑎</m:t>
                              </m:r>
                            </m:sup>
                          </m:sSubSup>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58" name="TextBox 85">
                    <a:extLst>
                      <a:ext uri="{FF2B5EF4-FFF2-40B4-BE49-F238E27FC236}">
                        <a16:creationId xmlns:a16="http://schemas.microsoft.com/office/drawing/2014/main" id="{5C783D45-E821-B74F-B3E6-539F0264E5B7}"/>
                      </a:ext>
                    </a:extLst>
                  </p:cNvPr>
                  <p:cNvSpPr txBox="1">
                    <a:spLocks noRot="1" noChangeAspect="1" noMove="1" noResize="1" noEditPoints="1" noAdjustHandles="1" noChangeArrowheads="1" noChangeShapeType="1" noTextEdit="1"/>
                  </p:cNvSpPr>
                  <p:nvPr/>
                </p:nvSpPr>
                <p:spPr>
                  <a:xfrm>
                    <a:off x="5033260" y="1802320"/>
                    <a:ext cx="343556" cy="276999"/>
                  </a:xfrm>
                  <a:prstGeom prst="rect">
                    <a:avLst/>
                  </a:prstGeom>
                  <a:blipFill>
                    <a:blip r:embed="rId3"/>
                    <a:stretch>
                      <a:fillRect l="-6452"/>
                    </a:stretch>
                  </a:blipFill>
                  <a:ln>
                    <a:solidFill>
                      <a:schemeClr val="accent1"/>
                    </a:solidFill>
                  </a:ln>
                </p:spPr>
                <p:txBody>
                  <a:bodyPr/>
                  <a:lstStyle/>
                  <a:p>
                    <a:r>
                      <a:rPr lang="zh-TW" altLang="en-US">
                        <a:noFill/>
                      </a:rPr>
                      <a:t> </a:t>
                    </a:r>
                  </a:p>
                </p:txBody>
              </p:sp>
            </mc:Fallback>
          </mc:AlternateContent>
        </p:grpSp>
        <p:grpSp>
          <p:nvGrpSpPr>
            <p:cNvPr id="59" name="群組 58">
              <a:extLst>
                <a:ext uri="{FF2B5EF4-FFF2-40B4-BE49-F238E27FC236}">
                  <a16:creationId xmlns:a16="http://schemas.microsoft.com/office/drawing/2014/main" id="{9E36A734-20E8-9241-B007-C341B648215D}"/>
                </a:ext>
              </a:extLst>
            </p:cNvPr>
            <p:cNvGrpSpPr/>
            <p:nvPr/>
          </p:nvGrpSpPr>
          <p:grpSpPr>
            <a:xfrm>
              <a:off x="5644119" y="2845988"/>
              <a:ext cx="684000" cy="828000"/>
              <a:chOff x="4868148" y="2414032"/>
              <a:chExt cx="612000" cy="693600"/>
            </a:xfrm>
            <a:solidFill>
              <a:schemeClr val="accent1"/>
            </a:solidFill>
          </p:grpSpPr>
          <p:sp>
            <p:nvSpPr>
              <p:cNvPr id="60" name="不規則四邊形 59">
                <a:extLst>
                  <a:ext uri="{FF2B5EF4-FFF2-40B4-BE49-F238E27FC236}">
                    <a16:creationId xmlns:a16="http://schemas.microsoft.com/office/drawing/2014/main" id="{789820FF-0EDC-284D-B58D-8FE0DB024581}"/>
                  </a:ext>
                </a:extLst>
              </p:cNvPr>
              <p:cNvSpPr>
                <a:spLocks noChangeAspect="1"/>
              </p:cNvSpPr>
              <p:nvPr/>
            </p:nvSpPr>
            <p:spPr>
              <a:xfrm rot="5400000">
                <a:off x="4827348" y="2454832"/>
                <a:ext cx="693600" cy="612000"/>
              </a:xfrm>
              <a:prstGeom prst="trapezoid">
                <a:avLst>
                  <a:gd name="adj" fmla="val 21062"/>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61" name="TextBox 85">
                    <a:extLst>
                      <a:ext uri="{FF2B5EF4-FFF2-40B4-BE49-F238E27FC236}">
                        <a16:creationId xmlns:a16="http://schemas.microsoft.com/office/drawing/2014/main" id="{26600DF0-EB9F-C64B-B600-FB6FD3B2F988}"/>
                      </a:ext>
                    </a:extLst>
                  </p:cNvPr>
                  <p:cNvSpPr txBox="1"/>
                  <p:nvPr/>
                </p:nvSpPr>
                <p:spPr>
                  <a:xfrm>
                    <a:off x="5002370" y="2622333"/>
                    <a:ext cx="343556" cy="276999"/>
                  </a:xfrm>
                  <a:prstGeom prst="rect">
                    <a:avLst/>
                  </a:prstGeom>
                  <a:grpFill/>
                  <a:ln>
                    <a:solidFill>
                      <a:schemeClr val="accent1"/>
                    </a:solid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bg1"/>
                                  </a:solidFill>
                                  <a:latin typeface="Cambria Math" panose="02040503050406030204" pitchFamily="18" charset="0"/>
                                  <a:ea typeface="Times New Roman" charset="0"/>
                                  <a:cs typeface="Times New Roman" charset="0"/>
                                </a:rPr>
                              </m:ctrlPr>
                            </m:sSubSupPr>
                            <m:e>
                              <m:r>
                                <a:rPr lang="en-US" altLang="zh-TW" i="1">
                                  <a:solidFill>
                                    <a:schemeClr val="bg1"/>
                                  </a:solidFill>
                                  <a:latin typeface="Cambria Math" charset="0"/>
                                  <a:ea typeface="Times New Roman" charset="0"/>
                                  <a:cs typeface="Times New Roman" charset="0"/>
                                </a:rPr>
                                <m:t>𝐸</m:t>
                              </m:r>
                            </m:e>
                            <m:sub>
                              <m:r>
                                <a:rPr lang="en-US" altLang="zh-TW" i="1">
                                  <a:solidFill>
                                    <a:schemeClr val="bg1"/>
                                  </a:solidFill>
                                  <a:latin typeface="Cambria Math" charset="0"/>
                                  <a:ea typeface="Times New Roman" charset="0"/>
                                  <a:cs typeface="Times New Roman" charset="0"/>
                                </a:rPr>
                                <m:t>𝒳</m:t>
                              </m:r>
                            </m:sub>
                            <m:sup>
                              <m:r>
                                <a:rPr lang="en-US" altLang="zh-TW" b="0" i="1" smtClean="0">
                                  <a:solidFill>
                                    <a:schemeClr val="bg1"/>
                                  </a:solidFill>
                                  <a:latin typeface="Cambria Math" charset="0"/>
                                  <a:ea typeface="Times New Roman" charset="0"/>
                                  <a:cs typeface="Times New Roman" charset="0"/>
                                </a:rPr>
                                <m:t>𝑐</m:t>
                              </m:r>
                            </m:sup>
                          </m:sSubSup>
                        </m:oMath>
                      </m:oMathPara>
                    </a14:m>
                    <a:endParaRPr lang="en-US" altLang="zh-TW" dirty="0">
                      <a:latin typeface="Times New Roman" charset="0"/>
                      <a:ea typeface="Times New Roman" charset="0"/>
                      <a:cs typeface="Times New Roman" charset="0"/>
                    </a:endParaRPr>
                  </a:p>
                </p:txBody>
              </p:sp>
            </mc:Choice>
            <mc:Fallback xmlns="">
              <p:sp>
                <p:nvSpPr>
                  <p:cNvPr id="61" name="TextBox 85">
                    <a:extLst>
                      <a:ext uri="{FF2B5EF4-FFF2-40B4-BE49-F238E27FC236}">
                        <a16:creationId xmlns:a16="http://schemas.microsoft.com/office/drawing/2014/main" id="{26600DF0-EB9F-C64B-B600-FB6FD3B2F988}"/>
                      </a:ext>
                    </a:extLst>
                  </p:cNvPr>
                  <p:cNvSpPr txBox="1">
                    <a:spLocks noRot="1" noChangeAspect="1" noMove="1" noResize="1" noEditPoints="1" noAdjustHandles="1" noChangeArrowheads="1" noChangeShapeType="1" noTextEdit="1"/>
                  </p:cNvSpPr>
                  <p:nvPr/>
                </p:nvSpPr>
                <p:spPr>
                  <a:xfrm>
                    <a:off x="5002370" y="2622333"/>
                    <a:ext cx="343556" cy="276999"/>
                  </a:xfrm>
                  <a:prstGeom prst="rect">
                    <a:avLst/>
                  </a:prstGeom>
                  <a:blipFill>
                    <a:blip r:embed="rId4"/>
                    <a:stretch>
                      <a:fillRect l="-6452"/>
                    </a:stretch>
                  </a:blipFill>
                  <a:ln>
                    <a:solidFill>
                      <a:schemeClr val="accent1"/>
                    </a:solidFill>
                  </a:ln>
                </p:spPr>
                <p:txBody>
                  <a:bodyPr/>
                  <a:lstStyle/>
                  <a:p>
                    <a:r>
                      <a:rPr lang="zh-TW" altLang="en-US">
                        <a:noFill/>
                      </a:rPr>
                      <a:t> </a:t>
                    </a:r>
                  </a:p>
                </p:txBody>
              </p:sp>
            </mc:Fallback>
          </mc:AlternateContent>
        </p:grpSp>
      </p:grpSp>
      <p:grpSp>
        <p:nvGrpSpPr>
          <p:cNvPr id="67" name="群組 66">
            <a:extLst>
              <a:ext uri="{FF2B5EF4-FFF2-40B4-BE49-F238E27FC236}">
                <a16:creationId xmlns:a16="http://schemas.microsoft.com/office/drawing/2014/main" id="{28591850-40E9-134F-AC1C-9F2A2CA70860}"/>
              </a:ext>
            </a:extLst>
          </p:cNvPr>
          <p:cNvGrpSpPr/>
          <p:nvPr/>
        </p:nvGrpSpPr>
        <p:grpSpPr>
          <a:xfrm>
            <a:off x="2747718" y="3783866"/>
            <a:ext cx="2138400" cy="2138400"/>
            <a:chOff x="1418644" y="4227364"/>
            <a:chExt cx="1446401" cy="1615713"/>
          </a:xfrm>
        </p:grpSpPr>
        <p:sp>
          <p:nvSpPr>
            <p:cNvPr id="68" name="Rectangle: Rounded Corners 290">
              <a:extLst>
                <a:ext uri="{FF2B5EF4-FFF2-40B4-BE49-F238E27FC236}">
                  <a16:creationId xmlns:a16="http://schemas.microsoft.com/office/drawing/2014/main" id="{3DE0DBCC-5922-D849-8F3C-5ADE8DB8F4D8}"/>
                </a:ext>
              </a:extLst>
            </p:cNvPr>
            <p:cNvSpPr>
              <a:spLocks/>
            </p:cNvSpPr>
            <p:nvPr/>
          </p:nvSpPr>
          <p:spPr>
            <a:xfrm flipV="1">
              <a:off x="1418644" y="4227364"/>
              <a:ext cx="1446401" cy="161571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pic>
          <p:nvPicPr>
            <p:cNvPr id="69" name="圖片 68">
              <a:extLst>
                <a:ext uri="{FF2B5EF4-FFF2-40B4-BE49-F238E27FC236}">
                  <a16:creationId xmlns:a16="http://schemas.microsoft.com/office/drawing/2014/main" id="{514EA54F-69FA-B14D-B596-118EF7A59F6D}"/>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545265" y="4314030"/>
              <a:ext cx="1193159" cy="1332827"/>
            </a:xfrm>
            <a:prstGeom prst="rect">
              <a:avLst/>
            </a:prstGeom>
          </p:spPr>
        </p:pic>
      </p:grpSp>
      <p:grpSp>
        <p:nvGrpSpPr>
          <p:cNvPr id="70" name="群組 69">
            <a:extLst>
              <a:ext uri="{FF2B5EF4-FFF2-40B4-BE49-F238E27FC236}">
                <a16:creationId xmlns:a16="http://schemas.microsoft.com/office/drawing/2014/main" id="{A9D881DF-87A6-4441-8DB1-00A80EB095E1}"/>
              </a:ext>
            </a:extLst>
          </p:cNvPr>
          <p:cNvGrpSpPr/>
          <p:nvPr/>
        </p:nvGrpSpPr>
        <p:grpSpPr>
          <a:xfrm>
            <a:off x="2743200" y="1479354"/>
            <a:ext cx="2143398" cy="2148148"/>
            <a:chOff x="2523970" y="1277809"/>
            <a:chExt cx="1332000" cy="1628622"/>
          </a:xfrm>
        </p:grpSpPr>
        <p:sp>
          <p:nvSpPr>
            <p:cNvPr id="71" name="Rectangle: Rounded Corners 290">
              <a:extLst>
                <a:ext uri="{FF2B5EF4-FFF2-40B4-BE49-F238E27FC236}">
                  <a16:creationId xmlns:a16="http://schemas.microsoft.com/office/drawing/2014/main" id="{45AF5201-3897-804E-AFB4-7B7E75847A54}"/>
                </a:ext>
              </a:extLst>
            </p:cNvPr>
            <p:cNvSpPr>
              <a:spLocks/>
            </p:cNvSpPr>
            <p:nvPr/>
          </p:nvSpPr>
          <p:spPr>
            <a:xfrm>
              <a:off x="2523970" y="1285199"/>
              <a:ext cx="1332000" cy="162123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pic>
          <p:nvPicPr>
            <p:cNvPr id="72" name="圖片 71">
              <a:extLst>
                <a:ext uri="{FF2B5EF4-FFF2-40B4-BE49-F238E27FC236}">
                  <a16:creationId xmlns:a16="http://schemas.microsoft.com/office/drawing/2014/main" id="{98C14536-7A04-5F44-848C-F5AB102A9D80}"/>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641857" y="1504020"/>
              <a:ext cx="1096226" cy="1337380"/>
            </a:xfrm>
            <a:prstGeom prst="rect">
              <a:avLst/>
            </a:prstGeom>
          </p:spPr>
        </p:pic>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8A60032E-FB31-6143-8CDF-9351B36E9E5D}"/>
                    </a:ext>
                  </a:extLst>
                </p:cNvPr>
                <p:cNvSpPr txBox="1"/>
                <p:nvPr/>
              </p:nvSpPr>
              <p:spPr>
                <a:xfrm>
                  <a:off x="3077082" y="1277809"/>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𝑥</m:t>
                        </m:r>
                      </m:oMath>
                    </m:oMathPara>
                  </a14:m>
                  <a:endParaRPr kumimoji="1" lang="zh-TW" altLang="en-US" dirty="0">
                    <a:solidFill>
                      <a:schemeClr val="bg1"/>
                    </a:solidFill>
                  </a:endParaRPr>
                </a:p>
              </p:txBody>
            </p:sp>
          </mc:Choice>
          <mc:Fallback xmlns="">
            <p:sp>
              <p:nvSpPr>
                <p:cNvPr id="93" name="文字方塊 92">
                  <a:extLst>
                    <a:ext uri="{FF2B5EF4-FFF2-40B4-BE49-F238E27FC236}">
                      <a16:creationId xmlns:a16="http://schemas.microsoft.com/office/drawing/2014/main" id="{69527856-8EFB-5845-9067-2C0DC8A35BE4}"/>
                    </a:ext>
                  </a:extLst>
                </p:cNvPr>
                <p:cNvSpPr txBox="1">
                  <a:spLocks noRot="1" noChangeAspect="1" noMove="1" noResize="1" noEditPoints="1" noAdjustHandles="1" noChangeArrowheads="1" noChangeShapeType="1" noTextEdit="1"/>
                </p:cNvSpPr>
                <p:nvPr/>
              </p:nvSpPr>
              <p:spPr>
                <a:xfrm>
                  <a:off x="3077082" y="1277809"/>
                  <a:ext cx="183319" cy="276999"/>
                </a:xfrm>
                <a:prstGeom prst="rect">
                  <a:avLst/>
                </a:prstGeom>
                <a:blipFill>
                  <a:blip r:embed="rId17"/>
                  <a:stretch>
                    <a:fillRect l="-12500" r="-625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2B36522E-5F10-C848-955D-EDA4E8B42538}"/>
                  </a:ext>
                </a:extLst>
              </p:cNvPr>
              <p:cNvSpPr txBox="1"/>
              <p:nvPr/>
            </p:nvSpPr>
            <p:spPr>
              <a:xfrm>
                <a:off x="3723559" y="5607553"/>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𝑦</m:t>
                      </m:r>
                    </m:oMath>
                  </m:oMathPara>
                </a14:m>
                <a:endParaRPr kumimoji="1" lang="zh-TW" altLang="en-US" dirty="0">
                  <a:solidFill>
                    <a:schemeClr val="bg1"/>
                  </a:solidFill>
                </a:endParaRPr>
              </a:p>
            </p:txBody>
          </p:sp>
        </mc:Choice>
        <mc:Fallback xmlns="">
          <p:sp>
            <p:nvSpPr>
              <p:cNvPr id="74" name="文字方塊 73">
                <a:extLst>
                  <a:ext uri="{FF2B5EF4-FFF2-40B4-BE49-F238E27FC236}">
                    <a16:creationId xmlns:a16="http://schemas.microsoft.com/office/drawing/2014/main" id="{2B36522E-5F10-C848-955D-EDA4E8B42538}"/>
                  </a:ext>
                </a:extLst>
              </p:cNvPr>
              <p:cNvSpPr txBox="1">
                <a:spLocks noRot="1" noChangeAspect="1" noMove="1" noResize="1" noEditPoints="1" noAdjustHandles="1" noChangeArrowheads="1" noChangeShapeType="1" noTextEdit="1"/>
              </p:cNvSpPr>
              <p:nvPr/>
            </p:nvSpPr>
            <p:spPr>
              <a:xfrm>
                <a:off x="3723559" y="5607553"/>
                <a:ext cx="186718" cy="276999"/>
              </a:xfrm>
              <a:prstGeom prst="rect">
                <a:avLst/>
              </a:prstGeom>
              <a:blipFill>
                <a:blip r:embed="rId18"/>
                <a:stretch>
                  <a:fillRect l="-25000" r="-25000" b="-27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Rectangle 66">
                <a:extLst>
                  <a:ext uri="{FF2B5EF4-FFF2-40B4-BE49-F238E27FC236}">
                    <a16:creationId xmlns:a16="http://schemas.microsoft.com/office/drawing/2014/main" id="{CCAAAAE6-1C14-7E48-8BE4-04EB7CDC1AB7}"/>
                  </a:ext>
                </a:extLst>
              </p:cNvPr>
              <p:cNvSpPr/>
              <p:nvPr/>
            </p:nvSpPr>
            <p:spPr>
              <a:xfrm>
                <a:off x="7339578" y="3515847"/>
                <a:ext cx="1656000" cy="44134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14:m>
                  <m:oMath xmlns:m="http://schemas.openxmlformats.org/officeDocument/2006/math">
                    <m:sSubSup>
                      <m:sSubSupPr>
                        <m:ctrlPr>
                          <a:rPr lang="en-US" altLang="zh-TW" b="0" i="1" dirty="0" smtClean="0">
                            <a:solidFill>
                              <a:schemeClr val="tx1"/>
                            </a:solidFill>
                            <a:latin typeface="Cambria Math" panose="02040503050406030204" pitchFamily="18" charset="0"/>
                            <a:ea typeface="Times New Roman" charset="0"/>
                            <a:cs typeface="Times New Roman" charset="0"/>
                          </a:rPr>
                        </m:ctrlPr>
                      </m:sSubSupPr>
                      <m:e>
                        <m:r>
                          <a:rPr lang="en-US" altLang="zh-TW" b="0" i="1" dirty="0" smtClean="0">
                            <a:solidFill>
                              <a:schemeClr val="tx1"/>
                            </a:solidFill>
                            <a:latin typeface="Cambria Math" charset="0"/>
                            <a:ea typeface="Times New Roman" charset="0"/>
                            <a:cs typeface="Times New Roman" charset="0"/>
                          </a:rPr>
                          <m:t>𝐿</m:t>
                        </m:r>
                      </m:e>
                      <m:sub>
                        <m:r>
                          <m:rPr>
                            <m:nor/>
                          </m:rPr>
                          <a:rPr lang="en-US" altLang="zh-TW" b="0" i="0" dirty="0" smtClean="0">
                            <a:solidFill>
                              <a:schemeClr val="tx1"/>
                            </a:solidFill>
                            <a:latin typeface="Times New Roman" panose="02020603050405020304" pitchFamily="18" charset="0"/>
                            <a:ea typeface="Times New Roman" charset="0"/>
                            <a:cs typeface="Times New Roman" panose="02020603050405020304" pitchFamily="18" charset="0"/>
                          </a:rPr>
                          <m:t>adv</m:t>
                        </m:r>
                      </m:sub>
                      <m:sup>
                        <m:r>
                          <m:rPr>
                            <m:sty m:val="p"/>
                          </m:rPr>
                          <a:rPr lang="en-US" altLang="zh-TW" b="0" i="0" dirty="0" smtClean="0">
                            <a:solidFill>
                              <a:schemeClr val="tx1"/>
                            </a:solidFill>
                            <a:latin typeface="Cambria Math" charset="0"/>
                            <a:ea typeface="Times New Roman" charset="0"/>
                            <a:cs typeface="Times New Roman" charset="0"/>
                          </a:rPr>
                          <m:t>c</m:t>
                        </m:r>
                        <m:r>
                          <m:rPr>
                            <m:sty m:val="p"/>
                          </m:rPr>
                          <a:rPr lang="en-US" altLang="zh-TW" b="0" i="0" dirty="0" smtClean="0">
                            <a:solidFill>
                              <a:schemeClr val="tx1"/>
                            </a:solidFill>
                            <a:latin typeface="Cambria Math" panose="02040503050406030204" pitchFamily="18" charset="0"/>
                            <a:ea typeface="Times New Roman" charset="0"/>
                            <a:cs typeface="Times New Roman" charset="0"/>
                          </a:rPr>
                          <m:t>ontent</m:t>
                        </m:r>
                      </m:sup>
                    </m:sSubSup>
                  </m:oMath>
                </a14:m>
                <a:r>
                  <a:rPr lang="zh-TW" altLang="en-US" dirty="0">
                    <a:solidFill>
                      <a:schemeClr val="tx1"/>
                    </a:solidFill>
                    <a:latin typeface="Times New Roman" charset="0"/>
                    <a:ea typeface="Times New Roman" charset="0"/>
                    <a:cs typeface="Times New Roman" charset="0"/>
                  </a:rPr>
                  <a:t> </a:t>
                </a:r>
                <a:endParaRPr lang="en-US" altLang="zh-TW" dirty="0">
                  <a:solidFill>
                    <a:schemeClr val="tx1"/>
                  </a:solidFill>
                  <a:latin typeface="Times New Roman" charset="0"/>
                  <a:ea typeface="Times New Roman" charset="0"/>
                  <a:cs typeface="Times New Roman" charset="0"/>
                </a:endParaRPr>
              </a:p>
            </p:txBody>
          </p:sp>
        </mc:Choice>
        <mc:Fallback xmlns="">
          <p:sp>
            <p:nvSpPr>
              <p:cNvPr id="75" name="Rectangle 66">
                <a:extLst>
                  <a:ext uri="{FF2B5EF4-FFF2-40B4-BE49-F238E27FC236}">
                    <a16:creationId xmlns:a16="http://schemas.microsoft.com/office/drawing/2014/main" id="{CCAAAAE6-1C14-7E48-8BE4-04EB7CDC1AB7}"/>
                  </a:ext>
                </a:extLst>
              </p:cNvPr>
              <p:cNvSpPr>
                <a:spLocks noRot="1" noChangeAspect="1" noMove="1" noResize="1" noEditPoints="1" noAdjustHandles="1" noChangeArrowheads="1" noChangeShapeType="1" noTextEdit="1"/>
              </p:cNvSpPr>
              <p:nvPr/>
            </p:nvSpPr>
            <p:spPr>
              <a:xfrm>
                <a:off x="7339578" y="3515847"/>
                <a:ext cx="1656000" cy="441344"/>
              </a:xfrm>
              <a:prstGeom prst="rect">
                <a:avLst/>
              </a:prstGeom>
              <a:blipFill>
                <a:blip r:embed="rId19"/>
                <a:stretch>
                  <a:fillRect/>
                </a:stretch>
              </a:blipFill>
              <a:ln>
                <a:solidFill>
                  <a:schemeClr val="tx1"/>
                </a:solidFill>
              </a:ln>
            </p:spPr>
            <p:txBody>
              <a:bodyPr/>
              <a:lstStyle/>
              <a:p>
                <a:r>
                  <a:rPr lang="zh-TW" altLang="en-US">
                    <a:noFill/>
                  </a:rPr>
                  <a:t> </a:t>
                </a:r>
              </a:p>
            </p:txBody>
          </p:sp>
        </mc:Fallback>
      </mc:AlternateContent>
      <p:grpSp>
        <p:nvGrpSpPr>
          <p:cNvPr id="76" name="群組 75">
            <a:extLst>
              <a:ext uri="{FF2B5EF4-FFF2-40B4-BE49-F238E27FC236}">
                <a16:creationId xmlns:a16="http://schemas.microsoft.com/office/drawing/2014/main" id="{FD3333F4-6839-6343-8779-B0CB5C8F299B}"/>
              </a:ext>
            </a:extLst>
          </p:cNvPr>
          <p:cNvGrpSpPr/>
          <p:nvPr/>
        </p:nvGrpSpPr>
        <p:grpSpPr>
          <a:xfrm flipH="1">
            <a:off x="8207680" y="3086671"/>
            <a:ext cx="1344" cy="1366367"/>
            <a:chOff x="4995390" y="3110272"/>
            <a:chExt cx="1179" cy="167401"/>
          </a:xfrm>
        </p:grpSpPr>
        <p:cxnSp>
          <p:nvCxnSpPr>
            <p:cNvPr id="77" name="Straight Arrow Connector 388">
              <a:extLst>
                <a:ext uri="{FF2B5EF4-FFF2-40B4-BE49-F238E27FC236}">
                  <a16:creationId xmlns:a16="http://schemas.microsoft.com/office/drawing/2014/main" id="{B4D34193-D16E-D64C-9235-F94E4C0F43DF}"/>
                </a:ext>
              </a:extLst>
            </p:cNvPr>
            <p:cNvCxnSpPr>
              <a:cxnSpLocks/>
            </p:cNvCxnSpPr>
            <p:nvPr/>
          </p:nvCxnSpPr>
          <p:spPr>
            <a:xfrm flipH="1" flipV="1">
              <a:off x="4995390" y="3235417"/>
              <a:ext cx="1179" cy="42256"/>
            </a:xfrm>
            <a:prstGeom prst="straightConnector1">
              <a:avLst/>
            </a:prstGeom>
            <a:ln w="19050">
              <a:prstDash val="dashDot"/>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388">
              <a:extLst>
                <a:ext uri="{FF2B5EF4-FFF2-40B4-BE49-F238E27FC236}">
                  <a16:creationId xmlns:a16="http://schemas.microsoft.com/office/drawing/2014/main" id="{2D9D35D9-4839-FA4A-8CAC-14B0B863D666}"/>
                </a:ext>
              </a:extLst>
            </p:cNvPr>
            <p:cNvCxnSpPr>
              <a:cxnSpLocks/>
            </p:cNvCxnSpPr>
            <p:nvPr/>
          </p:nvCxnSpPr>
          <p:spPr>
            <a:xfrm>
              <a:off x="4995394" y="3110272"/>
              <a:ext cx="1" cy="39867"/>
            </a:xfrm>
            <a:prstGeom prst="straightConnector1">
              <a:avLst/>
            </a:prstGeom>
            <a:ln w="19050">
              <a:prstDash val="dashDot"/>
              <a:tailEnd type="triangle"/>
            </a:ln>
          </p:spPr>
          <p:style>
            <a:lnRef idx="1">
              <a:schemeClr val="dk1"/>
            </a:lnRef>
            <a:fillRef idx="0">
              <a:schemeClr val="dk1"/>
            </a:fillRef>
            <a:effectRef idx="0">
              <a:schemeClr val="dk1"/>
            </a:effectRef>
            <a:fontRef idx="minor">
              <a:schemeClr val="tx1"/>
            </a:fontRef>
          </p:style>
        </p:cxnSp>
      </p:grpSp>
      <p:sp>
        <p:nvSpPr>
          <p:cNvPr id="80" name="文字方塊 79">
            <a:extLst>
              <a:ext uri="{FF2B5EF4-FFF2-40B4-BE49-F238E27FC236}">
                <a16:creationId xmlns:a16="http://schemas.microsoft.com/office/drawing/2014/main" id="{6D6E176B-B8A8-544E-9811-70487293C177}"/>
              </a:ext>
            </a:extLst>
          </p:cNvPr>
          <p:cNvSpPr txBox="1"/>
          <p:nvPr/>
        </p:nvSpPr>
        <p:spPr>
          <a:xfrm>
            <a:off x="9042488" y="3526133"/>
            <a:ext cx="2182008" cy="461665"/>
          </a:xfrm>
          <a:prstGeom prst="rect">
            <a:avLst/>
          </a:prstGeom>
          <a:noFill/>
        </p:spPr>
        <p:txBody>
          <a:bodyPr wrap="none" rtlCol="0">
            <a:spAutoFit/>
          </a:bodyPr>
          <a:lstStyle/>
          <a:p>
            <a:r>
              <a:rPr kumimoji="1" lang="en-US" altLang="zh-TW" sz="2400" dirty="0"/>
              <a:t>Which domain?</a:t>
            </a:r>
            <a:endParaRPr kumimoji="1" lang="zh-TW" altLang="en-US" sz="2400" dirty="0"/>
          </a:p>
        </p:txBody>
      </p:sp>
      <p:grpSp>
        <p:nvGrpSpPr>
          <p:cNvPr id="7" name="群組 6">
            <a:extLst>
              <a:ext uri="{FF2B5EF4-FFF2-40B4-BE49-F238E27FC236}">
                <a16:creationId xmlns:a16="http://schemas.microsoft.com/office/drawing/2014/main" id="{DABA9036-5DA4-E042-B30F-3C6040260CD7}"/>
              </a:ext>
            </a:extLst>
          </p:cNvPr>
          <p:cNvGrpSpPr/>
          <p:nvPr/>
        </p:nvGrpSpPr>
        <p:grpSpPr>
          <a:xfrm>
            <a:off x="4969457" y="3996266"/>
            <a:ext cx="1357757" cy="1713600"/>
            <a:chOff x="4969457" y="4084409"/>
            <a:chExt cx="1357757" cy="1713600"/>
          </a:xfrm>
        </p:grpSpPr>
        <p:grpSp>
          <p:nvGrpSpPr>
            <p:cNvPr id="5" name="群組 4">
              <a:extLst>
                <a:ext uri="{FF2B5EF4-FFF2-40B4-BE49-F238E27FC236}">
                  <a16:creationId xmlns:a16="http://schemas.microsoft.com/office/drawing/2014/main" id="{D42ED8C9-F994-4C4A-B2F4-70F88F16202F}"/>
                </a:ext>
              </a:extLst>
            </p:cNvPr>
            <p:cNvGrpSpPr/>
            <p:nvPr/>
          </p:nvGrpSpPr>
          <p:grpSpPr>
            <a:xfrm>
              <a:off x="5643214" y="4970009"/>
              <a:ext cx="684000" cy="828000"/>
              <a:chOff x="5643214" y="5012539"/>
              <a:chExt cx="612000" cy="693600"/>
            </a:xfrm>
          </p:grpSpPr>
          <p:sp>
            <p:nvSpPr>
              <p:cNvPr id="49" name="不規則四邊形 48">
                <a:extLst>
                  <a:ext uri="{FF2B5EF4-FFF2-40B4-BE49-F238E27FC236}">
                    <a16:creationId xmlns:a16="http://schemas.microsoft.com/office/drawing/2014/main" id="{67243DAF-8755-8240-8400-AE7BF72058F5}"/>
                  </a:ext>
                </a:extLst>
              </p:cNvPr>
              <p:cNvSpPr>
                <a:spLocks noChangeAspect="1"/>
              </p:cNvSpPr>
              <p:nvPr/>
            </p:nvSpPr>
            <p:spPr>
              <a:xfrm rot="5400000">
                <a:off x="5602414" y="5053339"/>
                <a:ext cx="693600" cy="612000"/>
              </a:xfrm>
              <a:prstGeom prst="trapezoid">
                <a:avLst>
                  <a:gd name="adj" fmla="val 3397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65" name="TextBox 85">
                    <a:extLst>
                      <a:ext uri="{FF2B5EF4-FFF2-40B4-BE49-F238E27FC236}">
                        <a16:creationId xmlns:a16="http://schemas.microsoft.com/office/drawing/2014/main" id="{0BDAD2FD-791B-7447-8F36-771A42D43F7D}"/>
                      </a:ext>
                    </a:extLst>
                  </p:cNvPr>
                  <p:cNvSpPr txBox="1"/>
                  <p:nvPr/>
                </p:nvSpPr>
                <p:spPr>
                  <a:xfrm>
                    <a:off x="5783977" y="5204072"/>
                    <a:ext cx="330475" cy="31053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bg1"/>
                                  </a:solidFill>
                                  <a:latin typeface="Cambria Math" panose="02040503050406030204" pitchFamily="18" charset="0"/>
                                  <a:ea typeface="Times New Roman" charset="0"/>
                                  <a:cs typeface="Times New Roman" charset="0"/>
                                </a:rPr>
                              </m:ctrlPr>
                            </m:sSubSupPr>
                            <m:e>
                              <m:r>
                                <a:rPr lang="en-US" altLang="zh-TW" i="1">
                                  <a:solidFill>
                                    <a:schemeClr val="bg1"/>
                                  </a:solidFill>
                                  <a:latin typeface="Cambria Math" charset="0"/>
                                  <a:ea typeface="Times New Roman" charset="0"/>
                                  <a:cs typeface="Times New Roman" charset="0"/>
                                </a:rPr>
                                <m:t>𝐸</m:t>
                              </m:r>
                            </m:e>
                            <m:sub>
                              <m:r>
                                <a:rPr lang="en-US" altLang="zh-TW" i="1" smtClean="0">
                                  <a:solidFill>
                                    <a:schemeClr val="bg1"/>
                                  </a:solidFill>
                                  <a:latin typeface="Cambria Math" charset="0"/>
                                  <a:ea typeface="Times New Roman" charset="0"/>
                                  <a:cs typeface="Times New Roman" charset="0"/>
                                </a:rPr>
                                <m:t>𝒴</m:t>
                              </m:r>
                            </m:sub>
                            <m:sup>
                              <m:r>
                                <a:rPr lang="en-US" altLang="zh-TW" i="1">
                                  <a:solidFill>
                                    <a:schemeClr val="bg1"/>
                                  </a:solidFill>
                                  <a:latin typeface="Cambria Math" charset="0"/>
                                  <a:ea typeface="Times New Roman" charset="0"/>
                                  <a:cs typeface="Times New Roman" charset="0"/>
                                </a:rPr>
                                <m:t>𝑎</m:t>
                              </m:r>
                            </m:sup>
                          </m:sSubSup>
                        </m:oMath>
                      </m:oMathPara>
                    </a14:m>
                    <a:endParaRPr lang="en-US" altLang="zh-TW" dirty="0">
                      <a:latin typeface="Times New Roman" charset="0"/>
                      <a:ea typeface="Times New Roman" charset="0"/>
                      <a:cs typeface="Times New Roman" charset="0"/>
                    </a:endParaRPr>
                  </a:p>
                </p:txBody>
              </p:sp>
            </mc:Choice>
            <mc:Fallback xmlns="">
              <p:sp>
                <p:nvSpPr>
                  <p:cNvPr id="65" name="TextBox 85">
                    <a:extLst>
                      <a:ext uri="{FF2B5EF4-FFF2-40B4-BE49-F238E27FC236}">
                        <a16:creationId xmlns:a16="http://schemas.microsoft.com/office/drawing/2014/main" id="{0BDAD2FD-791B-7447-8F36-771A42D43F7D}"/>
                      </a:ext>
                    </a:extLst>
                  </p:cNvPr>
                  <p:cNvSpPr txBox="1">
                    <a:spLocks noRot="1" noChangeAspect="1" noMove="1" noResize="1" noEditPoints="1" noAdjustHandles="1" noChangeArrowheads="1" noChangeShapeType="1" noTextEdit="1"/>
                  </p:cNvSpPr>
                  <p:nvPr/>
                </p:nvSpPr>
                <p:spPr>
                  <a:xfrm>
                    <a:off x="5783977" y="5204072"/>
                    <a:ext cx="330475" cy="310534"/>
                  </a:xfrm>
                  <a:prstGeom prst="rect">
                    <a:avLst/>
                  </a:prstGeom>
                  <a:blipFill>
                    <a:blip r:embed="rId20"/>
                    <a:stretch>
                      <a:fillRect l="-6667"/>
                    </a:stretch>
                  </a:blipFill>
                </p:spPr>
                <p:txBody>
                  <a:bodyPr/>
                  <a:lstStyle/>
                  <a:p>
                    <a:r>
                      <a:rPr lang="zh-TW" altLang="en-US">
                        <a:noFill/>
                      </a:rPr>
                      <a:t> </a:t>
                    </a:r>
                  </a:p>
                </p:txBody>
              </p:sp>
            </mc:Fallback>
          </mc:AlternateContent>
        </p:grpSp>
        <p:grpSp>
          <p:nvGrpSpPr>
            <p:cNvPr id="3" name="群組 2">
              <a:extLst>
                <a:ext uri="{FF2B5EF4-FFF2-40B4-BE49-F238E27FC236}">
                  <a16:creationId xmlns:a16="http://schemas.microsoft.com/office/drawing/2014/main" id="{3A1D9698-47FD-0842-9193-9D26F0040C81}"/>
                </a:ext>
              </a:extLst>
            </p:cNvPr>
            <p:cNvGrpSpPr/>
            <p:nvPr/>
          </p:nvGrpSpPr>
          <p:grpSpPr>
            <a:xfrm>
              <a:off x="5643214" y="4084409"/>
              <a:ext cx="684000" cy="828000"/>
              <a:chOff x="5643214" y="4126939"/>
              <a:chExt cx="612000" cy="693600"/>
            </a:xfrm>
          </p:grpSpPr>
          <p:sp>
            <p:nvSpPr>
              <p:cNvPr id="50" name="不規則四邊形 49">
                <a:extLst>
                  <a:ext uri="{FF2B5EF4-FFF2-40B4-BE49-F238E27FC236}">
                    <a16:creationId xmlns:a16="http://schemas.microsoft.com/office/drawing/2014/main" id="{1E55F43E-3157-B240-814F-1E67A26EA4BA}"/>
                  </a:ext>
                </a:extLst>
              </p:cNvPr>
              <p:cNvSpPr>
                <a:spLocks noChangeAspect="1"/>
              </p:cNvSpPr>
              <p:nvPr/>
            </p:nvSpPr>
            <p:spPr>
              <a:xfrm rot="5400000">
                <a:off x="5602414" y="4167739"/>
                <a:ext cx="693600" cy="612000"/>
              </a:xfrm>
              <a:prstGeom prst="trapezoid">
                <a:avLst>
                  <a:gd name="adj" fmla="val 2106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66" name="TextBox 85">
                    <a:extLst>
                      <a:ext uri="{FF2B5EF4-FFF2-40B4-BE49-F238E27FC236}">
                        <a16:creationId xmlns:a16="http://schemas.microsoft.com/office/drawing/2014/main" id="{9D3B1CEC-B249-304F-BE39-74904B6E88CF}"/>
                      </a:ext>
                    </a:extLst>
                  </p:cNvPr>
                  <p:cNvSpPr txBox="1"/>
                  <p:nvPr/>
                </p:nvSpPr>
                <p:spPr>
                  <a:xfrm>
                    <a:off x="5784457" y="4318472"/>
                    <a:ext cx="329514" cy="31053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bg1"/>
                                  </a:solidFill>
                                  <a:latin typeface="Cambria Math" panose="02040503050406030204" pitchFamily="18" charset="0"/>
                                  <a:ea typeface="Times New Roman" charset="0"/>
                                  <a:cs typeface="Times New Roman" charset="0"/>
                                </a:rPr>
                              </m:ctrlPr>
                            </m:sSubSupPr>
                            <m:e>
                              <m:r>
                                <a:rPr lang="en-US" altLang="zh-TW" i="1">
                                  <a:solidFill>
                                    <a:schemeClr val="bg1"/>
                                  </a:solidFill>
                                  <a:latin typeface="Cambria Math" charset="0"/>
                                  <a:ea typeface="Times New Roman" charset="0"/>
                                  <a:cs typeface="Times New Roman" charset="0"/>
                                </a:rPr>
                                <m:t>𝐸</m:t>
                              </m:r>
                            </m:e>
                            <m:sub>
                              <m:r>
                                <a:rPr lang="en-US" altLang="zh-TW" i="1">
                                  <a:solidFill>
                                    <a:schemeClr val="bg1"/>
                                  </a:solidFill>
                                  <a:latin typeface="Cambria Math" charset="0"/>
                                  <a:ea typeface="Times New Roman" charset="0"/>
                                  <a:cs typeface="Times New Roman" charset="0"/>
                                </a:rPr>
                                <m:t>𝒴</m:t>
                              </m:r>
                            </m:sub>
                            <m:sup>
                              <m:r>
                                <a:rPr lang="en-US" altLang="zh-TW" b="0" i="1" smtClean="0">
                                  <a:solidFill>
                                    <a:schemeClr val="bg1"/>
                                  </a:solidFill>
                                  <a:latin typeface="Cambria Math" charset="0"/>
                                  <a:ea typeface="Times New Roman" charset="0"/>
                                  <a:cs typeface="Times New Roman" charset="0"/>
                                </a:rPr>
                                <m:t>𝑐</m:t>
                              </m:r>
                            </m:sup>
                          </m:sSubSup>
                        </m:oMath>
                      </m:oMathPara>
                    </a14:m>
                    <a:endParaRPr lang="en-US" altLang="zh-TW" dirty="0">
                      <a:latin typeface="Times New Roman" charset="0"/>
                      <a:ea typeface="Times New Roman" charset="0"/>
                      <a:cs typeface="Times New Roman" charset="0"/>
                    </a:endParaRPr>
                  </a:p>
                </p:txBody>
              </p:sp>
            </mc:Choice>
            <mc:Fallback xmlns="">
              <p:sp>
                <p:nvSpPr>
                  <p:cNvPr id="66" name="TextBox 85">
                    <a:extLst>
                      <a:ext uri="{FF2B5EF4-FFF2-40B4-BE49-F238E27FC236}">
                        <a16:creationId xmlns:a16="http://schemas.microsoft.com/office/drawing/2014/main" id="{9D3B1CEC-B249-304F-BE39-74904B6E88CF}"/>
                      </a:ext>
                    </a:extLst>
                  </p:cNvPr>
                  <p:cNvSpPr txBox="1">
                    <a:spLocks noRot="1" noChangeAspect="1" noMove="1" noResize="1" noEditPoints="1" noAdjustHandles="1" noChangeArrowheads="1" noChangeShapeType="1" noTextEdit="1"/>
                  </p:cNvSpPr>
                  <p:nvPr/>
                </p:nvSpPr>
                <p:spPr>
                  <a:xfrm>
                    <a:off x="5784457" y="4318472"/>
                    <a:ext cx="329514" cy="310534"/>
                  </a:xfrm>
                  <a:prstGeom prst="rect">
                    <a:avLst/>
                  </a:prstGeom>
                  <a:blipFill>
                    <a:blip r:embed="rId21"/>
                    <a:stretch>
                      <a:fillRect l="-6667"/>
                    </a:stretch>
                  </a:blipFill>
                </p:spPr>
                <p:txBody>
                  <a:bodyPr/>
                  <a:lstStyle/>
                  <a:p>
                    <a:r>
                      <a:rPr lang="zh-TW" altLang="en-US">
                        <a:noFill/>
                      </a:rPr>
                      <a:t> </a:t>
                    </a:r>
                  </a:p>
                </p:txBody>
              </p:sp>
            </mc:Fallback>
          </mc:AlternateContent>
        </p:grpSp>
        <p:grpSp>
          <p:nvGrpSpPr>
            <p:cNvPr id="37" name="群組 36">
              <a:extLst>
                <a:ext uri="{FF2B5EF4-FFF2-40B4-BE49-F238E27FC236}">
                  <a16:creationId xmlns:a16="http://schemas.microsoft.com/office/drawing/2014/main" id="{AA340FFE-F26A-0B46-8299-1A6C268FAA62}"/>
                </a:ext>
              </a:extLst>
            </p:cNvPr>
            <p:cNvGrpSpPr/>
            <p:nvPr/>
          </p:nvGrpSpPr>
          <p:grpSpPr>
            <a:xfrm flipV="1">
              <a:off x="4969457" y="4447693"/>
              <a:ext cx="544410" cy="987032"/>
              <a:chOff x="4508043" y="1784716"/>
              <a:chExt cx="544410" cy="987032"/>
            </a:xfrm>
          </p:grpSpPr>
          <p:cxnSp>
            <p:nvCxnSpPr>
              <p:cNvPr id="38" name="Straight Arrow Connector 268">
                <a:extLst>
                  <a:ext uri="{FF2B5EF4-FFF2-40B4-BE49-F238E27FC236}">
                    <a16:creationId xmlns:a16="http://schemas.microsoft.com/office/drawing/2014/main" id="{503622A6-64B3-4441-8EA1-4525D679EB29}"/>
                  </a:ext>
                </a:extLst>
              </p:cNvPr>
              <p:cNvCxnSpPr>
                <a:cxnSpLocks/>
              </p:cNvCxnSpPr>
              <p:nvPr/>
            </p:nvCxnSpPr>
            <p:spPr>
              <a:xfrm>
                <a:off x="4508043" y="2279374"/>
                <a:ext cx="544410" cy="492374"/>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270">
                <a:extLst>
                  <a:ext uri="{FF2B5EF4-FFF2-40B4-BE49-F238E27FC236}">
                    <a16:creationId xmlns:a16="http://schemas.microsoft.com/office/drawing/2014/main" id="{3143C903-D3B4-A149-A23F-4A2A50C66EC1}"/>
                  </a:ext>
                </a:extLst>
              </p:cNvPr>
              <p:cNvCxnSpPr>
                <a:cxnSpLocks/>
              </p:cNvCxnSpPr>
              <p:nvPr/>
            </p:nvCxnSpPr>
            <p:spPr>
              <a:xfrm flipV="1">
                <a:off x="4509000" y="1784716"/>
                <a:ext cx="496936" cy="493536"/>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1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2D24F3-4786-504C-825E-76F80F048639}"/>
              </a:ext>
            </a:extLst>
          </p:cNvPr>
          <p:cNvSpPr>
            <a:spLocks noGrp="1"/>
          </p:cNvSpPr>
          <p:nvPr>
            <p:ph type="title"/>
          </p:nvPr>
        </p:nvSpPr>
        <p:spPr/>
        <p:txBody>
          <a:bodyPr>
            <a:normAutofit fontScale="90000"/>
          </a:bodyPr>
          <a:lstStyle/>
          <a:p>
            <a:r>
              <a:rPr kumimoji="1" lang="en-US" altLang="zh-TW" dirty="0"/>
              <a:t>Randomly Sampled Translation: Shape Preserved</a:t>
            </a:r>
            <a:endParaRPr kumimoji="1" lang="zh-TW" altLang="en-US" dirty="0"/>
          </a:p>
        </p:txBody>
      </p:sp>
      <p:sp>
        <p:nvSpPr>
          <p:cNvPr id="4" name="投影片編號版面配置區 3">
            <a:extLst>
              <a:ext uri="{FF2B5EF4-FFF2-40B4-BE49-F238E27FC236}">
                <a16:creationId xmlns:a16="http://schemas.microsoft.com/office/drawing/2014/main" id="{DBA0B348-56B5-1840-AC61-1D781A110584}"/>
              </a:ext>
            </a:extLst>
          </p:cNvPr>
          <p:cNvSpPr>
            <a:spLocks noGrp="1"/>
          </p:cNvSpPr>
          <p:nvPr>
            <p:ph type="sldNum" sz="quarter" idx="12"/>
          </p:nvPr>
        </p:nvSpPr>
        <p:spPr/>
        <p:txBody>
          <a:bodyPr/>
          <a:lstStyle/>
          <a:p>
            <a:fld id="{8B53DFEC-A51D-C54B-AF5E-7470F20CC68B}" type="slidenum">
              <a:rPr kumimoji="1" lang="zh-TW" altLang="en-US" smtClean="0"/>
              <a:t>11</a:t>
            </a:fld>
            <a:endParaRPr kumimoji="1" lang="zh-TW" altLang="en-US"/>
          </a:p>
        </p:txBody>
      </p:sp>
      <p:grpSp>
        <p:nvGrpSpPr>
          <p:cNvPr id="21" name="群組 20">
            <a:extLst>
              <a:ext uri="{FF2B5EF4-FFF2-40B4-BE49-F238E27FC236}">
                <a16:creationId xmlns:a16="http://schemas.microsoft.com/office/drawing/2014/main" id="{D15AFB0F-FCCD-0D4C-9A76-897A186D1B69}"/>
              </a:ext>
            </a:extLst>
          </p:cNvPr>
          <p:cNvGrpSpPr/>
          <p:nvPr/>
        </p:nvGrpSpPr>
        <p:grpSpPr>
          <a:xfrm>
            <a:off x="468000" y="1444605"/>
            <a:ext cx="11102400" cy="2422800"/>
            <a:chOff x="468000" y="1508400"/>
            <a:chExt cx="11102400" cy="2422800"/>
          </a:xfrm>
        </p:grpSpPr>
        <p:pic>
          <p:nvPicPr>
            <p:cNvPr id="7" name="圖片 6">
              <a:extLst>
                <a:ext uri="{FF2B5EF4-FFF2-40B4-BE49-F238E27FC236}">
                  <a16:creationId xmlns:a16="http://schemas.microsoft.com/office/drawing/2014/main" id="{0CC2B404-FFEB-1B48-B6D3-06293717EF01}"/>
                </a:ext>
              </a:extLst>
            </p:cNvPr>
            <p:cNvPicPr>
              <a:picLocks noChangeAspect="1"/>
            </p:cNvPicPr>
            <p:nvPr/>
          </p:nvPicPr>
          <p:blipFill>
            <a:blip r:embed="rId3"/>
            <a:stretch>
              <a:fillRect/>
            </a:stretch>
          </p:blipFill>
          <p:spPr>
            <a:xfrm>
              <a:off x="3258000" y="1508400"/>
              <a:ext cx="2422800" cy="2422800"/>
            </a:xfrm>
            <a:prstGeom prst="rect">
              <a:avLst/>
            </a:prstGeom>
          </p:spPr>
        </p:pic>
        <p:pic>
          <p:nvPicPr>
            <p:cNvPr id="9" name="圖片 8">
              <a:extLst>
                <a:ext uri="{FF2B5EF4-FFF2-40B4-BE49-F238E27FC236}">
                  <a16:creationId xmlns:a16="http://schemas.microsoft.com/office/drawing/2014/main" id="{12CFD813-8D04-5C4E-8B87-AB32FCEB7977}"/>
                </a:ext>
              </a:extLst>
            </p:cNvPr>
            <p:cNvPicPr>
              <a:picLocks noChangeAspect="1"/>
            </p:cNvPicPr>
            <p:nvPr/>
          </p:nvPicPr>
          <p:blipFill>
            <a:blip r:embed="rId4"/>
            <a:stretch>
              <a:fillRect/>
            </a:stretch>
          </p:blipFill>
          <p:spPr>
            <a:xfrm>
              <a:off x="468000" y="1508400"/>
              <a:ext cx="2422800" cy="2422800"/>
            </a:xfrm>
            <a:prstGeom prst="rect">
              <a:avLst/>
            </a:prstGeom>
          </p:spPr>
        </p:pic>
        <p:pic>
          <p:nvPicPr>
            <p:cNvPr id="11" name="圖片 10">
              <a:extLst>
                <a:ext uri="{FF2B5EF4-FFF2-40B4-BE49-F238E27FC236}">
                  <a16:creationId xmlns:a16="http://schemas.microsoft.com/office/drawing/2014/main" id="{F216A45C-C6C9-474A-97A0-1D98DE76F501}"/>
                </a:ext>
              </a:extLst>
            </p:cNvPr>
            <p:cNvPicPr>
              <a:picLocks noChangeAspect="1"/>
            </p:cNvPicPr>
            <p:nvPr/>
          </p:nvPicPr>
          <p:blipFill>
            <a:blip r:embed="rId5"/>
            <a:stretch>
              <a:fillRect/>
            </a:stretch>
          </p:blipFill>
          <p:spPr>
            <a:xfrm>
              <a:off x="9147600" y="1508400"/>
              <a:ext cx="2422800" cy="2422800"/>
            </a:xfrm>
            <a:prstGeom prst="rect">
              <a:avLst/>
            </a:prstGeom>
          </p:spPr>
        </p:pic>
        <p:pic>
          <p:nvPicPr>
            <p:cNvPr id="13" name="圖片 12">
              <a:extLst>
                <a:ext uri="{FF2B5EF4-FFF2-40B4-BE49-F238E27FC236}">
                  <a16:creationId xmlns:a16="http://schemas.microsoft.com/office/drawing/2014/main" id="{D52AAC0F-FCEF-4C46-92B3-4B3CD3FBA0DF}"/>
                </a:ext>
              </a:extLst>
            </p:cNvPr>
            <p:cNvPicPr>
              <a:picLocks noChangeAspect="1"/>
            </p:cNvPicPr>
            <p:nvPr/>
          </p:nvPicPr>
          <p:blipFill>
            <a:blip r:embed="rId6"/>
            <a:stretch>
              <a:fillRect/>
            </a:stretch>
          </p:blipFill>
          <p:spPr>
            <a:xfrm>
              <a:off x="6372000" y="1508400"/>
              <a:ext cx="2422800" cy="2422800"/>
            </a:xfrm>
            <a:prstGeom prst="rect">
              <a:avLst/>
            </a:prstGeom>
          </p:spPr>
        </p:pic>
      </p:grpSp>
      <p:grpSp>
        <p:nvGrpSpPr>
          <p:cNvPr id="3" name="群組 2">
            <a:extLst>
              <a:ext uri="{FF2B5EF4-FFF2-40B4-BE49-F238E27FC236}">
                <a16:creationId xmlns:a16="http://schemas.microsoft.com/office/drawing/2014/main" id="{D8F4164C-B14F-8846-ACC3-6803ACB12D82}"/>
              </a:ext>
            </a:extLst>
          </p:cNvPr>
          <p:cNvGrpSpPr/>
          <p:nvPr/>
        </p:nvGrpSpPr>
        <p:grpSpPr>
          <a:xfrm>
            <a:off x="326205" y="3976575"/>
            <a:ext cx="11412000" cy="2545620"/>
            <a:chOff x="326205" y="3976575"/>
            <a:chExt cx="11412000" cy="2545620"/>
          </a:xfrm>
        </p:grpSpPr>
        <p:grpSp>
          <p:nvGrpSpPr>
            <p:cNvPr id="20" name="群組 19">
              <a:extLst>
                <a:ext uri="{FF2B5EF4-FFF2-40B4-BE49-F238E27FC236}">
                  <a16:creationId xmlns:a16="http://schemas.microsoft.com/office/drawing/2014/main" id="{B0109A11-BFC8-9C4A-A3AC-F122792CBF11}"/>
                </a:ext>
              </a:extLst>
            </p:cNvPr>
            <p:cNvGrpSpPr/>
            <p:nvPr/>
          </p:nvGrpSpPr>
          <p:grpSpPr>
            <a:xfrm>
              <a:off x="468000" y="4099395"/>
              <a:ext cx="11102400" cy="2422800"/>
              <a:chOff x="468000" y="4035600"/>
              <a:chExt cx="11102400" cy="2422800"/>
            </a:xfrm>
          </p:grpSpPr>
          <p:pic>
            <p:nvPicPr>
              <p:cNvPr id="5" name="圖片 4">
                <a:extLst>
                  <a:ext uri="{FF2B5EF4-FFF2-40B4-BE49-F238E27FC236}">
                    <a16:creationId xmlns:a16="http://schemas.microsoft.com/office/drawing/2014/main" id="{616E47E8-274E-8049-A4A1-4B1B060B33C0}"/>
                  </a:ext>
                </a:extLst>
              </p:cNvPr>
              <p:cNvPicPr>
                <a:picLocks noChangeAspect="1"/>
              </p:cNvPicPr>
              <p:nvPr/>
            </p:nvPicPr>
            <p:blipFill>
              <a:blip r:embed="rId7"/>
              <a:stretch>
                <a:fillRect/>
              </a:stretch>
            </p:blipFill>
            <p:spPr>
              <a:xfrm>
                <a:off x="3258000" y="4035600"/>
                <a:ext cx="2422800" cy="2422800"/>
              </a:xfrm>
              <a:prstGeom prst="rect">
                <a:avLst/>
              </a:prstGeom>
            </p:spPr>
          </p:pic>
          <p:pic>
            <p:nvPicPr>
              <p:cNvPr id="10" name="圖片 9">
                <a:extLst>
                  <a:ext uri="{FF2B5EF4-FFF2-40B4-BE49-F238E27FC236}">
                    <a16:creationId xmlns:a16="http://schemas.microsoft.com/office/drawing/2014/main" id="{A55697AF-2BF6-0D45-8651-B03536CFF07E}"/>
                  </a:ext>
                </a:extLst>
              </p:cNvPr>
              <p:cNvPicPr>
                <a:picLocks noChangeAspect="1"/>
              </p:cNvPicPr>
              <p:nvPr/>
            </p:nvPicPr>
            <p:blipFill>
              <a:blip r:embed="rId8"/>
              <a:stretch>
                <a:fillRect/>
              </a:stretch>
            </p:blipFill>
            <p:spPr>
              <a:xfrm>
                <a:off x="468000" y="4035600"/>
                <a:ext cx="2422800" cy="2422800"/>
              </a:xfrm>
              <a:prstGeom prst="rect">
                <a:avLst/>
              </a:prstGeom>
            </p:spPr>
          </p:pic>
          <p:pic>
            <p:nvPicPr>
              <p:cNvPr id="17" name="圖片 16">
                <a:extLst>
                  <a:ext uri="{FF2B5EF4-FFF2-40B4-BE49-F238E27FC236}">
                    <a16:creationId xmlns:a16="http://schemas.microsoft.com/office/drawing/2014/main" id="{2617F0EF-7C8B-0C4A-8C4A-E713B8025900}"/>
                  </a:ext>
                </a:extLst>
              </p:cNvPr>
              <p:cNvPicPr>
                <a:picLocks noChangeAspect="1"/>
              </p:cNvPicPr>
              <p:nvPr/>
            </p:nvPicPr>
            <p:blipFill>
              <a:blip r:embed="rId9"/>
              <a:stretch>
                <a:fillRect/>
              </a:stretch>
            </p:blipFill>
            <p:spPr>
              <a:xfrm>
                <a:off x="9147600" y="4035600"/>
                <a:ext cx="2422800" cy="2422800"/>
              </a:xfrm>
              <a:prstGeom prst="rect">
                <a:avLst/>
              </a:prstGeom>
            </p:spPr>
          </p:pic>
          <p:pic>
            <p:nvPicPr>
              <p:cNvPr id="19" name="圖片 18">
                <a:extLst>
                  <a:ext uri="{FF2B5EF4-FFF2-40B4-BE49-F238E27FC236}">
                    <a16:creationId xmlns:a16="http://schemas.microsoft.com/office/drawing/2014/main" id="{AC61F4FC-06B5-8149-BF65-DDA62298F9FA}"/>
                  </a:ext>
                </a:extLst>
              </p:cNvPr>
              <p:cNvPicPr>
                <a:picLocks noChangeAspect="1"/>
              </p:cNvPicPr>
              <p:nvPr/>
            </p:nvPicPr>
            <p:blipFill>
              <a:blip r:embed="rId10"/>
              <a:stretch>
                <a:fillRect/>
              </a:stretch>
            </p:blipFill>
            <p:spPr>
              <a:xfrm>
                <a:off x="6372000" y="4035600"/>
                <a:ext cx="2422800" cy="2422800"/>
              </a:xfrm>
              <a:prstGeom prst="rect">
                <a:avLst/>
              </a:prstGeom>
            </p:spPr>
          </p:pic>
        </p:grpSp>
        <p:cxnSp>
          <p:nvCxnSpPr>
            <p:cNvPr id="6" name="直線接點 5">
              <a:extLst>
                <a:ext uri="{FF2B5EF4-FFF2-40B4-BE49-F238E27FC236}">
                  <a16:creationId xmlns:a16="http://schemas.microsoft.com/office/drawing/2014/main" id="{6B290D93-00DF-0B47-9BE9-C20183A1BDB0}"/>
                </a:ext>
              </a:extLst>
            </p:cNvPr>
            <p:cNvCxnSpPr/>
            <p:nvPr/>
          </p:nvCxnSpPr>
          <p:spPr>
            <a:xfrm>
              <a:off x="326205" y="3976575"/>
              <a:ext cx="1141200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26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00616F-C596-634C-961F-9412C6A69F8A}"/>
              </a:ext>
            </a:extLst>
          </p:cNvPr>
          <p:cNvSpPr>
            <a:spLocks noGrp="1"/>
          </p:cNvSpPr>
          <p:nvPr>
            <p:ph type="title"/>
          </p:nvPr>
        </p:nvSpPr>
        <p:spPr/>
        <p:txBody>
          <a:bodyPr>
            <a:normAutofit fontScale="90000"/>
          </a:bodyPr>
          <a:lstStyle/>
          <a:p>
            <a:r>
              <a:rPr kumimoji="1" lang="en-US" altLang="zh-TW" dirty="0"/>
              <a:t>Randomly Sampled Translation: Shape Variation</a:t>
            </a:r>
            <a:endParaRPr kumimoji="1" lang="zh-TW" altLang="en-US" dirty="0"/>
          </a:p>
        </p:txBody>
      </p:sp>
      <p:sp>
        <p:nvSpPr>
          <p:cNvPr id="4" name="投影片編號版面配置區 3">
            <a:extLst>
              <a:ext uri="{FF2B5EF4-FFF2-40B4-BE49-F238E27FC236}">
                <a16:creationId xmlns:a16="http://schemas.microsoft.com/office/drawing/2014/main" id="{40D45D03-912B-6B4A-8563-CC1E5EE2C001}"/>
              </a:ext>
            </a:extLst>
          </p:cNvPr>
          <p:cNvSpPr>
            <a:spLocks noGrp="1"/>
          </p:cNvSpPr>
          <p:nvPr>
            <p:ph type="sldNum" sz="quarter" idx="12"/>
          </p:nvPr>
        </p:nvSpPr>
        <p:spPr/>
        <p:txBody>
          <a:bodyPr/>
          <a:lstStyle/>
          <a:p>
            <a:fld id="{8B53DFEC-A51D-C54B-AF5E-7470F20CC68B}" type="slidenum">
              <a:rPr kumimoji="1" lang="zh-TW" altLang="en-US" smtClean="0"/>
              <a:t>12</a:t>
            </a:fld>
            <a:endParaRPr kumimoji="1" lang="zh-TW" altLang="en-US"/>
          </a:p>
        </p:txBody>
      </p:sp>
      <p:grpSp>
        <p:nvGrpSpPr>
          <p:cNvPr id="3" name="群組 2">
            <a:extLst>
              <a:ext uri="{FF2B5EF4-FFF2-40B4-BE49-F238E27FC236}">
                <a16:creationId xmlns:a16="http://schemas.microsoft.com/office/drawing/2014/main" id="{11463CBA-9612-3642-BB13-D7B50D65B942}"/>
              </a:ext>
            </a:extLst>
          </p:cNvPr>
          <p:cNvGrpSpPr/>
          <p:nvPr/>
        </p:nvGrpSpPr>
        <p:grpSpPr>
          <a:xfrm>
            <a:off x="467542" y="1446219"/>
            <a:ext cx="11107681" cy="2426400"/>
            <a:chOff x="467542" y="1510014"/>
            <a:chExt cx="11107681" cy="2426400"/>
          </a:xfrm>
        </p:grpSpPr>
        <p:pic>
          <p:nvPicPr>
            <p:cNvPr id="6" name="圖片 5">
              <a:extLst>
                <a:ext uri="{FF2B5EF4-FFF2-40B4-BE49-F238E27FC236}">
                  <a16:creationId xmlns:a16="http://schemas.microsoft.com/office/drawing/2014/main" id="{3766C66F-3840-B343-9F82-F2DC12D02B01}"/>
                </a:ext>
              </a:extLst>
            </p:cNvPr>
            <p:cNvPicPr>
              <a:picLocks noChangeAspect="1"/>
            </p:cNvPicPr>
            <p:nvPr/>
          </p:nvPicPr>
          <p:blipFill>
            <a:blip r:embed="rId3"/>
            <a:stretch>
              <a:fillRect/>
            </a:stretch>
          </p:blipFill>
          <p:spPr>
            <a:xfrm>
              <a:off x="3257307" y="1510014"/>
              <a:ext cx="2425860" cy="2425860"/>
            </a:xfrm>
            <a:prstGeom prst="rect">
              <a:avLst/>
            </a:prstGeom>
          </p:spPr>
        </p:pic>
        <p:pic>
          <p:nvPicPr>
            <p:cNvPr id="8" name="圖片 7">
              <a:extLst>
                <a:ext uri="{FF2B5EF4-FFF2-40B4-BE49-F238E27FC236}">
                  <a16:creationId xmlns:a16="http://schemas.microsoft.com/office/drawing/2014/main" id="{4EA52CD9-0C83-E344-83E9-FF9DC8331883}"/>
                </a:ext>
              </a:extLst>
            </p:cNvPr>
            <p:cNvPicPr>
              <a:picLocks noChangeAspect="1"/>
            </p:cNvPicPr>
            <p:nvPr/>
          </p:nvPicPr>
          <p:blipFill>
            <a:blip r:embed="rId4"/>
            <a:stretch>
              <a:fillRect/>
            </a:stretch>
          </p:blipFill>
          <p:spPr>
            <a:xfrm>
              <a:off x="9148823" y="1510014"/>
              <a:ext cx="2426400" cy="2426400"/>
            </a:xfrm>
            <a:prstGeom prst="rect">
              <a:avLst/>
            </a:prstGeom>
          </p:spPr>
        </p:pic>
        <p:pic>
          <p:nvPicPr>
            <p:cNvPr id="10" name="圖片 9">
              <a:extLst>
                <a:ext uri="{FF2B5EF4-FFF2-40B4-BE49-F238E27FC236}">
                  <a16:creationId xmlns:a16="http://schemas.microsoft.com/office/drawing/2014/main" id="{CBB1B653-5EF0-614C-B40C-EB2B93BFAC3A}"/>
                </a:ext>
              </a:extLst>
            </p:cNvPr>
            <p:cNvPicPr>
              <a:picLocks noChangeAspect="1"/>
            </p:cNvPicPr>
            <p:nvPr/>
          </p:nvPicPr>
          <p:blipFill>
            <a:blip r:embed="rId5"/>
            <a:stretch>
              <a:fillRect/>
            </a:stretch>
          </p:blipFill>
          <p:spPr>
            <a:xfrm>
              <a:off x="6370632" y="1510014"/>
              <a:ext cx="2426400" cy="2426400"/>
            </a:xfrm>
            <a:prstGeom prst="rect">
              <a:avLst/>
            </a:prstGeom>
          </p:spPr>
        </p:pic>
        <p:pic>
          <p:nvPicPr>
            <p:cNvPr id="30" name="圖片 29">
              <a:extLst>
                <a:ext uri="{FF2B5EF4-FFF2-40B4-BE49-F238E27FC236}">
                  <a16:creationId xmlns:a16="http://schemas.microsoft.com/office/drawing/2014/main" id="{E7174520-E4AC-6542-B573-A76579137883}"/>
                </a:ext>
              </a:extLst>
            </p:cNvPr>
            <p:cNvPicPr>
              <a:picLocks noChangeAspect="1"/>
            </p:cNvPicPr>
            <p:nvPr/>
          </p:nvPicPr>
          <p:blipFill>
            <a:blip r:embed="rId6"/>
            <a:stretch>
              <a:fillRect/>
            </a:stretch>
          </p:blipFill>
          <p:spPr>
            <a:xfrm>
              <a:off x="467542" y="1510014"/>
              <a:ext cx="2426400" cy="2426400"/>
            </a:xfrm>
            <a:prstGeom prst="rect">
              <a:avLst/>
            </a:prstGeom>
          </p:spPr>
        </p:pic>
      </p:grpSp>
      <p:grpSp>
        <p:nvGrpSpPr>
          <p:cNvPr id="7" name="群組 6">
            <a:extLst>
              <a:ext uri="{FF2B5EF4-FFF2-40B4-BE49-F238E27FC236}">
                <a16:creationId xmlns:a16="http://schemas.microsoft.com/office/drawing/2014/main" id="{7FF1CF19-B2C4-314A-ACB4-AA13BB77BC5D}"/>
              </a:ext>
            </a:extLst>
          </p:cNvPr>
          <p:cNvGrpSpPr/>
          <p:nvPr/>
        </p:nvGrpSpPr>
        <p:grpSpPr>
          <a:xfrm>
            <a:off x="326205" y="3976575"/>
            <a:ext cx="11412000" cy="2548425"/>
            <a:chOff x="326205" y="3976575"/>
            <a:chExt cx="11412000" cy="2548425"/>
          </a:xfrm>
        </p:grpSpPr>
        <p:grpSp>
          <p:nvGrpSpPr>
            <p:cNvPr id="5" name="群組 4">
              <a:extLst>
                <a:ext uri="{FF2B5EF4-FFF2-40B4-BE49-F238E27FC236}">
                  <a16:creationId xmlns:a16="http://schemas.microsoft.com/office/drawing/2014/main" id="{2439951C-B5A3-C74F-A609-FD9FF640905B}"/>
                </a:ext>
              </a:extLst>
            </p:cNvPr>
            <p:cNvGrpSpPr/>
            <p:nvPr/>
          </p:nvGrpSpPr>
          <p:grpSpPr>
            <a:xfrm>
              <a:off x="467542" y="4098600"/>
              <a:ext cx="11107681" cy="2426400"/>
              <a:chOff x="467542" y="4034805"/>
              <a:chExt cx="11107681" cy="2426400"/>
            </a:xfrm>
          </p:grpSpPr>
          <p:pic>
            <p:nvPicPr>
              <p:cNvPr id="32" name="圖片 31">
                <a:extLst>
                  <a:ext uri="{FF2B5EF4-FFF2-40B4-BE49-F238E27FC236}">
                    <a16:creationId xmlns:a16="http://schemas.microsoft.com/office/drawing/2014/main" id="{E70D1152-57E1-AD43-BC38-A8F26546827B}"/>
                  </a:ext>
                </a:extLst>
              </p:cNvPr>
              <p:cNvPicPr>
                <a:picLocks noChangeAspect="1"/>
              </p:cNvPicPr>
              <p:nvPr/>
            </p:nvPicPr>
            <p:blipFill>
              <a:blip r:embed="rId7"/>
              <a:stretch>
                <a:fillRect/>
              </a:stretch>
            </p:blipFill>
            <p:spPr>
              <a:xfrm>
                <a:off x="9148823" y="4034805"/>
                <a:ext cx="2426400" cy="2426400"/>
              </a:xfrm>
              <a:prstGeom prst="rect">
                <a:avLst/>
              </a:prstGeom>
            </p:spPr>
          </p:pic>
          <p:pic>
            <p:nvPicPr>
              <p:cNvPr id="34" name="圖片 33">
                <a:extLst>
                  <a:ext uri="{FF2B5EF4-FFF2-40B4-BE49-F238E27FC236}">
                    <a16:creationId xmlns:a16="http://schemas.microsoft.com/office/drawing/2014/main" id="{76EB4A1B-5CE7-C241-BBF3-BDAFE218C525}"/>
                  </a:ext>
                </a:extLst>
              </p:cNvPr>
              <p:cNvPicPr>
                <a:picLocks noChangeAspect="1"/>
              </p:cNvPicPr>
              <p:nvPr/>
            </p:nvPicPr>
            <p:blipFill>
              <a:blip r:embed="rId8"/>
              <a:stretch>
                <a:fillRect/>
              </a:stretch>
            </p:blipFill>
            <p:spPr>
              <a:xfrm>
                <a:off x="3257127" y="4034805"/>
                <a:ext cx="2426400" cy="2426400"/>
              </a:xfrm>
              <a:prstGeom prst="rect">
                <a:avLst/>
              </a:prstGeom>
            </p:spPr>
          </p:pic>
          <p:pic>
            <p:nvPicPr>
              <p:cNvPr id="37" name="圖片 36">
                <a:extLst>
                  <a:ext uri="{FF2B5EF4-FFF2-40B4-BE49-F238E27FC236}">
                    <a16:creationId xmlns:a16="http://schemas.microsoft.com/office/drawing/2014/main" id="{77BB5A21-B5D6-B648-A85F-BCE4F974DF96}"/>
                  </a:ext>
                </a:extLst>
              </p:cNvPr>
              <p:cNvPicPr>
                <a:picLocks noChangeAspect="1"/>
              </p:cNvPicPr>
              <p:nvPr/>
            </p:nvPicPr>
            <p:blipFill>
              <a:blip r:embed="rId9"/>
              <a:stretch>
                <a:fillRect/>
              </a:stretch>
            </p:blipFill>
            <p:spPr>
              <a:xfrm>
                <a:off x="467542" y="4034805"/>
                <a:ext cx="2426400" cy="2426400"/>
              </a:xfrm>
              <a:prstGeom prst="rect">
                <a:avLst/>
              </a:prstGeom>
            </p:spPr>
          </p:pic>
          <p:pic>
            <p:nvPicPr>
              <p:cNvPr id="39" name="圖片 38">
                <a:extLst>
                  <a:ext uri="{FF2B5EF4-FFF2-40B4-BE49-F238E27FC236}">
                    <a16:creationId xmlns:a16="http://schemas.microsoft.com/office/drawing/2014/main" id="{EBA373AE-E070-8743-ACBE-559AAC8BE58C}"/>
                  </a:ext>
                </a:extLst>
              </p:cNvPr>
              <p:cNvPicPr>
                <a:picLocks noChangeAspect="1"/>
              </p:cNvPicPr>
              <p:nvPr/>
            </p:nvPicPr>
            <p:blipFill>
              <a:blip r:embed="rId10"/>
              <a:stretch>
                <a:fillRect/>
              </a:stretch>
            </p:blipFill>
            <p:spPr>
              <a:xfrm>
                <a:off x="6370812" y="4034805"/>
                <a:ext cx="2426400" cy="2426400"/>
              </a:xfrm>
              <a:prstGeom prst="rect">
                <a:avLst/>
              </a:prstGeom>
            </p:spPr>
          </p:pic>
        </p:grpSp>
        <p:cxnSp>
          <p:nvCxnSpPr>
            <p:cNvPr id="14" name="直線接點 13">
              <a:extLst>
                <a:ext uri="{FF2B5EF4-FFF2-40B4-BE49-F238E27FC236}">
                  <a16:creationId xmlns:a16="http://schemas.microsoft.com/office/drawing/2014/main" id="{C95CE6C1-4A05-B242-B5D2-58126DCEDAC0}"/>
                </a:ext>
              </a:extLst>
            </p:cNvPr>
            <p:cNvCxnSpPr/>
            <p:nvPr/>
          </p:nvCxnSpPr>
          <p:spPr>
            <a:xfrm>
              <a:off x="326205" y="3976575"/>
              <a:ext cx="1141200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961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A74D56-8A17-F841-8065-9E88755D80C9}"/>
              </a:ext>
            </a:extLst>
          </p:cNvPr>
          <p:cNvSpPr>
            <a:spLocks noGrp="1"/>
          </p:cNvSpPr>
          <p:nvPr>
            <p:ph type="title"/>
          </p:nvPr>
        </p:nvSpPr>
        <p:spPr/>
        <p:txBody>
          <a:bodyPr/>
          <a:lstStyle/>
          <a:p>
            <a:r>
              <a:rPr kumimoji="1" lang="en-US" altLang="zh-TW" dirty="0"/>
              <a:t>Example-guided Translation: Inter-Domain</a:t>
            </a:r>
            <a:endParaRPr kumimoji="1" lang="zh-TW" altLang="en-US" dirty="0"/>
          </a:p>
        </p:txBody>
      </p:sp>
      <p:sp>
        <p:nvSpPr>
          <p:cNvPr id="4" name="投影片編號版面配置區 3">
            <a:extLst>
              <a:ext uri="{FF2B5EF4-FFF2-40B4-BE49-F238E27FC236}">
                <a16:creationId xmlns:a16="http://schemas.microsoft.com/office/drawing/2014/main" id="{5A89CF39-3191-5A40-9F40-8755B3A891C2}"/>
              </a:ext>
            </a:extLst>
          </p:cNvPr>
          <p:cNvSpPr>
            <a:spLocks noGrp="1"/>
          </p:cNvSpPr>
          <p:nvPr>
            <p:ph type="sldNum" sz="quarter" idx="12"/>
          </p:nvPr>
        </p:nvSpPr>
        <p:spPr/>
        <p:txBody>
          <a:bodyPr/>
          <a:lstStyle/>
          <a:p>
            <a:fld id="{8B53DFEC-A51D-C54B-AF5E-7470F20CC68B}" type="slidenum">
              <a:rPr kumimoji="1" lang="zh-TW" altLang="en-US" smtClean="0"/>
              <a:t>13</a:t>
            </a:fld>
            <a:endParaRPr kumimoji="1" lang="zh-TW" altLang="en-US"/>
          </a:p>
        </p:txBody>
      </p:sp>
      <p:grpSp>
        <p:nvGrpSpPr>
          <p:cNvPr id="6" name="群組 5">
            <a:extLst>
              <a:ext uri="{FF2B5EF4-FFF2-40B4-BE49-F238E27FC236}">
                <a16:creationId xmlns:a16="http://schemas.microsoft.com/office/drawing/2014/main" id="{72E4669D-D605-0847-BDA2-791FD0D7517E}"/>
              </a:ext>
            </a:extLst>
          </p:cNvPr>
          <p:cNvGrpSpPr/>
          <p:nvPr/>
        </p:nvGrpSpPr>
        <p:grpSpPr>
          <a:xfrm>
            <a:off x="3427200" y="1249200"/>
            <a:ext cx="1555200" cy="5345896"/>
            <a:chOff x="3427200" y="1249200"/>
            <a:chExt cx="1555200" cy="5345896"/>
          </a:xfrm>
        </p:grpSpPr>
        <p:pic>
          <p:nvPicPr>
            <p:cNvPr id="12" name="Picture 23">
              <a:extLst>
                <a:ext uri="{FF2B5EF4-FFF2-40B4-BE49-F238E27FC236}">
                  <a16:creationId xmlns:a16="http://schemas.microsoft.com/office/drawing/2014/main" id="{2E0EDC4B-A54C-DF43-A54A-5EDDBD07E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200" y="1674636"/>
              <a:ext cx="1554480" cy="1554480"/>
            </a:xfrm>
            <a:prstGeom prst="rect">
              <a:avLst/>
            </a:prstGeom>
            <a:ln w="3175">
              <a:noFill/>
            </a:ln>
          </p:spPr>
        </p:pic>
        <p:pic>
          <p:nvPicPr>
            <p:cNvPr id="14" name="Picture 7">
              <a:extLst>
                <a:ext uri="{FF2B5EF4-FFF2-40B4-BE49-F238E27FC236}">
                  <a16:creationId xmlns:a16="http://schemas.microsoft.com/office/drawing/2014/main" id="{DD317714-7240-2945-8D97-2C55B8ACA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200" y="3357266"/>
              <a:ext cx="1554480" cy="1554480"/>
            </a:xfrm>
            <a:prstGeom prst="rect">
              <a:avLst/>
            </a:prstGeom>
            <a:ln w="3175">
              <a:noFill/>
            </a:ln>
          </p:spPr>
        </p:pic>
        <p:pic>
          <p:nvPicPr>
            <p:cNvPr id="17" name="圖片 16">
              <a:extLst>
                <a:ext uri="{FF2B5EF4-FFF2-40B4-BE49-F238E27FC236}">
                  <a16:creationId xmlns:a16="http://schemas.microsoft.com/office/drawing/2014/main" id="{D6F9192C-0F6C-5241-A892-E94C44EFB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7200" y="5039896"/>
              <a:ext cx="1555200" cy="1555200"/>
            </a:xfrm>
            <a:prstGeom prst="rect">
              <a:avLst/>
            </a:prstGeom>
            <a:ln w="3175">
              <a:noFill/>
            </a:ln>
          </p:spPr>
        </p:pic>
        <p:sp>
          <p:nvSpPr>
            <p:cNvPr id="19" name="文字方塊 18">
              <a:extLst>
                <a:ext uri="{FF2B5EF4-FFF2-40B4-BE49-F238E27FC236}">
                  <a16:creationId xmlns:a16="http://schemas.microsoft.com/office/drawing/2014/main" id="{C11E0599-8B42-804F-8248-BA9BA35094CC}"/>
                </a:ext>
              </a:extLst>
            </p:cNvPr>
            <p:cNvSpPr txBox="1"/>
            <p:nvPr/>
          </p:nvSpPr>
          <p:spPr>
            <a:xfrm>
              <a:off x="3600920" y="1249200"/>
              <a:ext cx="1183850" cy="461665"/>
            </a:xfrm>
            <a:prstGeom prst="rect">
              <a:avLst/>
            </a:prstGeom>
            <a:noFill/>
          </p:spPr>
          <p:txBody>
            <a:bodyPr wrap="none" rtlCol="0">
              <a:spAutoFit/>
            </a:bodyPr>
            <a:lstStyle/>
            <a:p>
              <a:r>
                <a:rPr kumimoji="1" lang="en-US" altLang="zh-TW" sz="2400" dirty="0"/>
                <a:t>Content</a:t>
              </a:r>
              <a:endParaRPr kumimoji="1" lang="zh-TW" altLang="en-US" sz="2400" dirty="0"/>
            </a:p>
          </p:txBody>
        </p:sp>
      </p:grpSp>
      <p:grpSp>
        <p:nvGrpSpPr>
          <p:cNvPr id="7" name="群組 6">
            <a:extLst>
              <a:ext uri="{FF2B5EF4-FFF2-40B4-BE49-F238E27FC236}">
                <a16:creationId xmlns:a16="http://schemas.microsoft.com/office/drawing/2014/main" id="{B0A39F15-9597-C246-815F-53AE8B799264}"/>
              </a:ext>
            </a:extLst>
          </p:cNvPr>
          <p:cNvGrpSpPr/>
          <p:nvPr/>
        </p:nvGrpSpPr>
        <p:grpSpPr>
          <a:xfrm>
            <a:off x="5234939" y="1249200"/>
            <a:ext cx="1555200" cy="5345896"/>
            <a:chOff x="5234939" y="1249200"/>
            <a:chExt cx="1555200" cy="5345896"/>
          </a:xfrm>
        </p:grpSpPr>
        <p:pic>
          <p:nvPicPr>
            <p:cNvPr id="10" name="Picture 3">
              <a:extLst>
                <a:ext uri="{FF2B5EF4-FFF2-40B4-BE49-F238E27FC236}">
                  <a16:creationId xmlns:a16="http://schemas.microsoft.com/office/drawing/2014/main" id="{74523815-4CF8-EF4F-AC24-198C393AA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4939" y="1674636"/>
              <a:ext cx="1554480" cy="1554480"/>
            </a:xfrm>
            <a:prstGeom prst="rect">
              <a:avLst/>
            </a:prstGeom>
            <a:ln w="3175">
              <a:noFill/>
            </a:ln>
          </p:spPr>
        </p:pic>
        <p:pic>
          <p:nvPicPr>
            <p:cNvPr id="15" name="Picture 10">
              <a:extLst>
                <a:ext uri="{FF2B5EF4-FFF2-40B4-BE49-F238E27FC236}">
                  <a16:creationId xmlns:a16="http://schemas.microsoft.com/office/drawing/2014/main" id="{DF610945-2489-7A4A-8A3C-9C80218505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4939" y="3357266"/>
              <a:ext cx="1554480" cy="1554480"/>
            </a:xfrm>
            <a:prstGeom prst="rect">
              <a:avLst/>
            </a:prstGeom>
            <a:ln w="3175">
              <a:noFill/>
            </a:ln>
          </p:spPr>
        </p:pic>
        <p:pic>
          <p:nvPicPr>
            <p:cNvPr id="16" name="圖片 15">
              <a:extLst>
                <a:ext uri="{FF2B5EF4-FFF2-40B4-BE49-F238E27FC236}">
                  <a16:creationId xmlns:a16="http://schemas.microsoft.com/office/drawing/2014/main" id="{7633A439-DD5A-9A49-BBBF-51A2D70F1A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4939" y="5039896"/>
              <a:ext cx="1555200" cy="1555200"/>
            </a:xfrm>
            <a:prstGeom prst="rect">
              <a:avLst/>
            </a:prstGeom>
            <a:ln w="3175">
              <a:noFill/>
            </a:ln>
          </p:spPr>
        </p:pic>
        <p:sp>
          <p:nvSpPr>
            <p:cNvPr id="20" name="文字方塊 19">
              <a:extLst>
                <a:ext uri="{FF2B5EF4-FFF2-40B4-BE49-F238E27FC236}">
                  <a16:creationId xmlns:a16="http://schemas.microsoft.com/office/drawing/2014/main" id="{DDCBD2E6-B8A0-9D41-BF9D-E65D4F3F5608}"/>
                </a:ext>
              </a:extLst>
            </p:cNvPr>
            <p:cNvSpPr txBox="1"/>
            <p:nvPr/>
          </p:nvSpPr>
          <p:spPr>
            <a:xfrm>
              <a:off x="5364197" y="1249200"/>
              <a:ext cx="1310487" cy="461665"/>
            </a:xfrm>
            <a:prstGeom prst="rect">
              <a:avLst/>
            </a:prstGeom>
            <a:noFill/>
          </p:spPr>
          <p:txBody>
            <a:bodyPr wrap="none" rtlCol="0">
              <a:spAutoFit/>
            </a:bodyPr>
            <a:lstStyle/>
            <a:p>
              <a:r>
                <a:rPr kumimoji="1" lang="en-US" altLang="zh-TW" sz="2400" dirty="0"/>
                <a:t>Attribute</a:t>
              </a:r>
              <a:endParaRPr kumimoji="1" lang="zh-TW" altLang="en-US" sz="2400" dirty="0"/>
            </a:p>
          </p:txBody>
        </p:sp>
      </p:grpSp>
      <p:grpSp>
        <p:nvGrpSpPr>
          <p:cNvPr id="8" name="群組 7">
            <a:extLst>
              <a:ext uri="{FF2B5EF4-FFF2-40B4-BE49-F238E27FC236}">
                <a16:creationId xmlns:a16="http://schemas.microsoft.com/office/drawing/2014/main" id="{50FA2132-FE18-1C4B-A6D5-C8299221416C}"/>
              </a:ext>
            </a:extLst>
          </p:cNvPr>
          <p:cNvGrpSpPr/>
          <p:nvPr/>
        </p:nvGrpSpPr>
        <p:grpSpPr>
          <a:xfrm>
            <a:off x="7003058" y="1249200"/>
            <a:ext cx="1758954" cy="5345896"/>
            <a:chOff x="7003058" y="1249200"/>
            <a:chExt cx="1758954" cy="5345896"/>
          </a:xfrm>
        </p:grpSpPr>
        <p:cxnSp>
          <p:nvCxnSpPr>
            <p:cNvPr id="5" name="Straight Connector 6">
              <a:extLst>
                <a:ext uri="{FF2B5EF4-FFF2-40B4-BE49-F238E27FC236}">
                  <a16:creationId xmlns:a16="http://schemas.microsoft.com/office/drawing/2014/main" id="{6A45692A-ED67-7F41-BAAB-4F963E8AA700}"/>
                </a:ext>
              </a:extLst>
            </p:cNvPr>
            <p:cNvCxnSpPr>
              <a:cxnSpLocks/>
            </p:cNvCxnSpPr>
            <p:nvPr/>
          </p:nvCxnSpPr>
          <p:spPr>
            <a:xfrm>
              <a:off x="7003058" y="1674276"/>
              <a:ext cx="0" cy="492082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1" name="Picture 21">
              <a:extLst>
                <a:ext uri="{FF2B5EF4-FFF2-40B4-BE49-F238E27FC236}">
                  <a16:creationId xmlns:a16="http://schemas.microsoft.com/office/drawing/2014/main" id="{33B0EFD7-AEB4-1149-912B-5C8FE4AB796C}"/>
                </a:ext>
              </a:extLst>
            </p:cNvPr>
            <p:cNvPicPr>
              <a:picLocks/>
            </p:cNvPicPr>
            <p:nvPr/>
          </p:nvPicPr>
          <p:blipFill rotWithShape="1">
            <a:blip r:embed="rId9">
              <a:extLst>
                <a:ext uri="{28A0092B-C50C-407E-A947-70E740481C1C}">
                  <a14:useLocalDpi xmlns:a14="http://schemas.microsoft.com/office/drawing/2010/main" val="0"/>
                </a:ext>
              </a:extLst>
            </a:blip>
            <a:srcRect l="931" t="1144" r="997" b="1078"/>
            <a:stretch/>
          </p:blipFill>
          <p:spPr>
            <a:xfrm>
              <a:off x="7206812" y="1674276"/>
              <a:ext cx="1555200" cy="1555200"/>
            </a:xfrm>
            <a:prstGeom prst="rect">
              <a:avLst/>
            </a:prstGeom>
          </p:spPr>
        </p:pic>
        <p:pic>
          <p:nvPicPr>
            <p:cNvPr id="13" name="Picture 4">
              <a:extLst>
                <a:ext uri="{FF2B5EF4-FFF2-40B4-BE49-F238E27FC236}">
                  <a16:creationId xmlns:a16="http://schemas.microsoft.com/office/drawing/2014/main" id="{D9692EEC-C8C8-A847-B48A-4D52CD650AA2}"/>
                </a:ext>
              </a:extLst>
            </p:cNvPr>
            <p:cNvPicPr>
              <a:picLocks/>
            </p:cNvPicPr>
            <p:nvPr/>
          </p:nvPicPr>
          <p:blipFill rotWithShape="1">
            <a:blip r:embed="rId10">
              <a:extLst>
                <a:ext uri="{28A0092B-C50C-407E-A947-70E740481C1C}">
                  <a14:useLocalDpi xmlns:a14="http://schemas.microsoft.com/office/drawing/2010/main" val="0"/>
                </a:ext>
              </a:extLst>
            </a:blip>
            <a:srcRect l="1420" t="1056" r="1058" b="1400"/>
            <a:stretch/>
          </p:blipFill>
          <p:spPr>
            <a:xfrm>
              <a:off x="7206812" y="3356545"/>
              <a:ext cx="1555200" cy="1555200"/>
            </a:xfrm>
            <a:prstGeom prst="rect">
              <a:avLst/>
            </a:prstGeom>
          </p:spPr>
        </p:pic>
        <p:pic>
          <p:nvPicPr>
            <p:cNvPr id="18" name="圖片 17">
              <a:extLst>
                <a:ext uri="{FF2B5EF4-FFF2-40B4-BE49-F238E27FC236}">
                  <a16:creationId xmlns:a16="http://schemas.microsoft.com/office/drawing/2014/main" id="{B520280C-F7AD-C04F-9F4D-2ACE72906C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06812" y="5039896"/>
              <a:ext cx="1555200" cy="1555200"/>
            </a:xfrm>
            <a:prstGeom prst="rect">
              <a:avLst/>
            </a:prstGeom>
            <a:ln w="3175">
              <a:noFill/>
            </a:ln>
          </p:spPr>
        </p:pic>
        <p:sp>
          <p:nvSpPr>
            <p:cNvPr id="21" name="文字方塊 20">
              <a:extLst>
                <a:ext uri="{FF2B5EF4-FFF2-40B4-BE49-F238E27FC236}">
                  <a16:creationId xmlns:a16="http://schemas.microsoft.com/office/drawing/2014/main" id="{49B71211-1B5E-1540-980D-23C3B5C61734}"/>
                </a:ext>
              </a:extLst>
            </p:cNvPr>
            <p:cNvSpPr txBox="1"/>
            <p:nvPr/>
          </p:nvSpPr>
          <p:spPr>
            <a:xfrm>
              <a:off x="7433246" y="1249200"/>
              <a:ext cx="1079142" cy="461665"/>
            </a:xfrm>
            <a:prstGeom prst="rect">
              <a:avLst/>
            </a:prstGeom>
            <a:noFill/>
          </p:spPr>
          <p:txBody>
            <a:bodyPr wrap="none" rtlCol="0">
              <a:spAutoFit/>
            </a:bodyPr>
            <a:lstStyle/>
            <a:p>
              <a:r>
                <a:rPr kumimoji="1" lang="en-US" altLang="zh-TW" sz="2400" dirty="0"/>
                <a:t>Output</a:t>
              </a:r>
              <a:endParaRPr kumimoji="1" lang="zh-TW" altLang="en-US" sz="2400" dirty="0"/>
            </a:p>
          </p:txBody>
        </p:sp>
      </p:grpSp>
    </p:spTree>
    <p:extLst>
      <p:ext uri="{BB962C8B-B14F-4D97-AF65-F5344CB8AC3E}">
        <p14:creationId xmlns:p14="http://schemas.microsoft.com/office/powerpoint/2010/main" val="308845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A74D56-8A17-F841-8065-9E88755D80C9}"/>
              </a:ext>
            </a:extLst>
          </p:cNvPr>
          <p:cNvSpPr>
            <a:spLocks noGrp="1"/>
          </p:cNvSpPr>
          <p:nvPr>
            <p:ph type="title"/>
          </p:nvPr>
        </p:nvSpPr>
        <p:spPr/>
        <p:txBody>
          <a:bodyPr/>
          <a:lstStyle/>
          <a:p>
            <a:r>
              <a:rPr kumimoji="1" lang="en-US" altLang="zh-TW" dirty="0"/>
              <a:t>Example-guided Translation: Intra-Domain</a:t>
            </a:r>
            <a:endParaRPr kumimoji="1" lang="zh-TW" altLang="en-US" dirty="0"/>
          </a:p>
        </p:txBody>
      </p:sp>
      <p:sp>
        <p:nvSpPr>
          <p:cNvPr id="4" name="投影片編號版面配置區 3">
            <a:extLst>
              <a:ext uri="{FF2B5EF4-FFF2-40B4-BE49-F238E27FC236}">
                <a16:creationId xmlns:a16="http://schemas.microsoft.com/office/drawing/2014/main" id="{5A89CF39-3191-5A40-9F40-8755B3A891C2}"/>
              </a:ext>
            </a:extLst>
          </p:cNvPr>
          <p:cNvSpPr>
            <a:spLocks noGrp="1"/>
          </p:cNvSpPr>
          <p:nvPr>
            <p:ph type="sldNum" sz="quarter" idx="12"/>
          </p:nvPr>
        </p:nvSpPr>
        <p:spPr/>
        <p:txBody>
          <a:bodyPr/>
          <a:lstStyle/>
          <a:p>
            <a:fld id="{8B53DFEC-A51D-C54B-AF5E-7470F20CC68B}" type="slidenum">
              <a:rPr kumimoji="1" lang="zh-TW" altLang="en-US" smtClean="0"/>
              <a:t>14</a:t>
            </a:fld>
            <a:endParaRPr kumimoji="1" lang="zh-TW" altLang="en-US"/>
          </a:p>
        </p:txBody>
      </p:sp>
      <p:grpSp>
        <p:nvGrpSpPr>
          <p:cNvPr id="15" name="群組 14">
            <a:extLst>
              <a:ext uri="{FF2B5EF4-FFF2-40B4-BE49-F238E27FC236}">
                <a16:creationId xmlns:a16="http://schemas.microsoft.com/office/drawing/2014/main" id="{3F15BC54-1645-244E-9F11-C7ECAD684AAA}"/>
              </a:ext>
            </a:extLst>
          </p:cNvPr>
          <p:cNvGrpSpPr/>
          <p:nvPr/>
        </p:nvGrpSpPr>
        <p:grpSpPr>
          <a:xfrm>
            <a:off x="3428594" y="1247881"/>
            <a:ext cx="1555200" cy="5334519"/>
            <a:chOff x="3428594" y="1247881"/>
            <a:chExt cx="1555200" cy="5334519"/>
          </a:xfrm>
        </p:grpSpPr>
        <p:pic>
          <p:nvPicPr>
            <p:cNvPr id="6" name="Picture 3">
              <a:extLst>
                <a:ext uri="{FF2B5EF4-FFF2-40B4-BE49-F238E27FC236}">
                  <a16:creationId xmlns:a16="http://schemas.microsoft.com/office/drawing/2014/main" id="{1854EABA-D75C-FA4B-BA73-E02BC0646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594" y="1676132"/>
              <a:ext cx="1554480" cy="1554480"/>
            </a:xfrm>
            <a:prstGeom prst="rect">
              <a:avLst/>
            </a:prstGeom>
            <a:ln>
              <a:noFill/>
            </a:ln>
          </p:spPr>
        </p:pic>
        <p:pic>
          <p:nvPicPr>
            <p:cNvPr id="10" name="Picture 12">
              <a:extLst>
                <a:ext uri="{FF2B5EF4-FFF2-40B4-BE49-F238E27FC236}">
                  <a16:creationId xmlns:a16="http://schemas.microsoft.com/office/drawing/2014/main" id="{747D183B-F67B-3943-9F05-14599E277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594" y="3351846"/>
              <a:ext cx="1554480" cy="1554480"/>
            </a:xfrm>
            <a:prstGeom prst="rect">
              <a:avLst/>
            </a:prstGeom>
            <a:ln w="3175">
              <a:noFill/>
            </a:ln>
          </p:spPr>
        </p:pic>
        <p:pic>
          <p:nvPicPr>
            <p:cNvPr id="12" name="圖片 11">
              <a:extLst>
                <a:ext uri="{FF2B5EF4-FFF2-40B4-BE49-F238E27FC236}">
                  <a16:creationId xmlns:a16="http://schemas.microsoft.com/office/drawing/2014/main" id="{F5233A36-2569-A840-9AE1-360379DA6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94" y="5027200"/>
              <a:ext cx="1555200" cy="1555200"/>
            </a:xfrm>
            <a:prstGeom prst="rect">
              <a:avLst/>
            </a:prstGeom>
            <a:ln w="3175">
              <a:noFill/>
            </a:ln>
          </p:spPr>
        </p:pic>
        <p:sp>
          <p:nvSpPr>
            <p:cNvPr id="17" name="文字方塊 16">
              <a:extLst>
                <a:ext uri="{FF2B5EF4-FFF2-40B4-BE49-F238E27FC236}">
                  <a16:creationId xmlns:a16="http://schemas.microsoft.com/office/drawing/2014/main" id="{65B51849-55AC-8E49-B04B-A78EBDCA3C5A}"/>
                </a:ext>
              </a:extLst>
            </p:cNvPr>
            <p:cNvSpPr txBox="1"/>
            <p:nvPr/>
          </p:nvSpPr>
          <p:spPr>
            <a:xfrm>
              <a:off x="3613909" y="1247881"/>
              <a:ext cx="1183850" cy="461665"/>
            </a:xfrm>
            <a:prstGeom prst="rect">
              <a:avLst/>
            </a:prstGeom>
            <a:noFill/>
          </p:spPr>
          <p:txBody>
            <a:bodyPr wrap="none" rtlCol="0">
              <a:spAutoFit/>
            </a:bodyPr>
            <a:lstStyle/>
            <a:p>
              <a:r>
                <a:rPr kumimoji="1" lang="en-US" altLang="zh-TW" sz="2400" dirty="0"/>
                <a:t>Content</a:t>
              </a:r>
              <a:endParaRPr kumimoji="1" lang="zh-TW" altLang="en-US" sz="2400" dirty="0"/>
            </a:p>
          </p:txBody>
        </p:sp>
      </p:grpSp>
      <p:grpSp>
        <p:nvGrpSpPr>
          <p:cNvPr id="20" name="群組 19">
            <a:extLst>
              <a:ext uri="{FF2B5EF4-FFF2-40B4-BE49-F238E27FC236}">
                <a16:creationId xmlns:a16="http://schemas.microsoft.com/office/drawing/2014/main" id="{568F4503-0E56-9B4E-A266-E6676C31092E}"/>
              </a:ext>
            </a:extLst>
          </p:cNvPr>
          <p:cNvGrpSpPr/>
          <p:nvPr/>
        </p:nvGrpSpPr>
        <p:grpSpPr>
          <a:xfrm>
            <a:off x="5235613" y="1247881"/>
            <a:ext cx="1555200" cy="5334519"/>
            <a:chOff x="5235613" y="1247881"/>
            <a:chExt cx="1555200" cy="5334519"/>
          </a:xfrm>
        </p:grpSpPr>
        <p:pic>
          <p:nvPicPr>
            <p:cNvPr id="8" name="Picture 15">
              <a:extLst>
                <a:ext uri="{FF2B5EF4-FFF2-40B4-BE49-F238E27FC236}">
                  <a16:creationId xmlns:a16="http://schemas.microsoft.com/office/drawing/2014/main" id="{71650226-EE7F-A94A-89CC-31159CBEB9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6333" y="1676132"/>
              <a:ext cx="1554480" cy="1554480"/>
            </a:xfrm>
            <a:prstGeom prst="rect">
              <a:avLst/>
            </a:prstGeom>
            <a:ln>
              <a:noFill/>
            </a:ln>
          </p:spPr>
        </p:pic>
        <p:pic>
          <p:nvPicPr>
            <p:cNvPr id="9" name="Picture 4">
              <a:extLst>
                <a:ext uri="{FF2B5EF4-FFF2-40B4-BE49-F238E27FC236}">
                  <a16:creationId xmlns:a16="http://schemas.microsoft.com/office/drawing/2014/main" id="{941B213E-F3A7-4D40-928E-9B3CE40764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6333" y="3351846"/>
              <a:ext cx="1554480" cy="1554480"/>
            </a:xfrm>
            <a:prstGeom prst="rect">
              <a:avLst/>
            </a:prstGeom>
            <a:ln w="3175">
              <a:noFill/>
            </a:ln>
          </p:spPr>
        </p:pic>
        <p:pic>
          <p:nvPicPr>
            <p:cNvPr id="11" name="圖片 10">
              <a:extLst>
                <a:ext uri="{FF2B5EF4-FFF2-40B4-BE49-F238E27FC236}">
                  <a16:creationId xmlns:a16="http://schemas.microsoft.com/office/drawing/2014/main" id="{DB705B18-FCAB-234B-9652-6FF440829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5613" y="5027200"/>
              <a:ext cx="1555200" cy="1555200"/>
            </a:xfrm>
            <a:prstGeom prst="rect">
              <a:avLst/>
            </a:prstGeom>
            <a:ln w="3175">
              <a:noFill/>
            </a:ln>
          </p:spPr>
        </p:pic>
        <p:sp>
          <p:nvSpPr>
            <p:cNvPr id="18" name="文字方塊 17">
              <a:extLst>
                <a:ext uri="{FF2B5EF4-FFF2-40B4-BE49-F238E27FC236}">
                  <a16:creationId xmlns:a16="http://schemas.microsoft.com/office/drawing/2014/main" id="{FC2CD6A0-97D7-6742-B43E-DDA4DDB845A8}"/>
                </a:ext>
              </a:extLst>
            </p:cNvPr>
            <p:cNvSpPr txBox="1"/>
            <p:nvPr/>
          </p:nvSpPr>
          <p:spPr>
            <a:xfrm>
              <a:off x="5377186" y="1247881"/>
              <a:ext cx="1310487" cy="461665"/>
            </a:xfrm>
            <a:prstGeom prst="rect">
              <a:avLst/>
            </a:prstGeom>
            <a:noFill/>
          </p:spPr>
          <p:txBody>
            <a:bodyPr wrap="none" rtlCol="0">
              <a:spAutoFit/>
            </a:bodyPr>
            <a:lstStyle/>
            <a:p>
              <a:r>
                <a:rPr kumimoji="1" lang="en-US" altLang="zh-TW" sz="2400" dirty="0"/>
                <a:t>Attribute</a:t>
              </a:r>
              <a:endParaRPr kumimoji="1" lang="zh-TW" altLang="en-US" sz="2400" dirty="0"/>
            </a:p>
          </p:txBody>
        </p:sp>
      </p:grpSp>
      <p:grpSp>
        <p:nvGrpSpPr>
          <p:cNvPr id="21" name="群組 20">
            <a:extLst>
              <a:ext uri="{FF2B5EF4-FFF2-40B4-BE49-F238E27FC236}">
                <a16:creationId xmlns:a16="http://schemas.microsoft.com/office/drawing/2014/main" id="{6E09AD3E-65CC-0941-B556-EF6FDDD3094B}"/>
              </a:ext>
            </a:extLst>
          </p:cNvPr>
          <p:cNvGrpSpPr/>
          <p:nvPr/>
        </p:nvGrpSpPr>
        <p:grpSpPr>
          <a:xfrm>
            <a:off x="7002000" y="1247881"/>
            <a:ext cx="1761406" cy="5334519"/>
            <a:chOff x="7002000" y="1247881"/>
            <a:chExt cx="1761406" cy="5334519"/>
          </a:xfrm>
        </p:grpSpPr>
        <p:cxnSp>
          <p:nvCxnSpPr>
            <p:cNvPr id="5" name="Straight Connector 6">
              <a:extLst>
                <a:ext uri="{FF2B5EF4-FFF2-40B4-BE49-F238E27FC236}">
                  <a16:creationId xmlns:a16="http://schemas.microsoft.com/office/drawing/2014/main" id="{B0D18696-7E26-8743-B1CE-8C5793FB1868}"/>
                </a:ext>
              </a:extLst>
            </p:cNvPr>
            <p:cNvCxnSpPr>
              <a:cxnSpLocks/>
            </p:cNvCxnSpPr>
            <p:nvPr/>
          </p:nvCxnSpPr>
          <p:spPr>
            <a:xfrm>
              <a:off x="7002000" y="1674000"/>
              <a:ext cx="0" cy="488611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83551FDD-9E99-374D-A75E-9DBF50069E7D}"/>
                </a:ext>
              </a:extLst>
            </p:cNvPr>
            <p:cNvPicPr>
              <a:picLocks/>
            </p:cNvPicPr>
            <p:nvPr/>
          </p:nvPicPr>
          <p:blipFill rotWithShape="1">
            <a:blip r:embed="rId9">
              <a:extLst>
                <a:ext uri="{28A0092B-C50C-407E-A947-70E740481C1C}">
                  <a14:useLocalDpi xmlns:a14="http://schemas.microsoft.com/office/drawing/2010/main" val="0"/>
                </a:ext>
              </a:extLst>
            </a:blip>
            <a:srcRect l="1012" t="1038" r="1049" b="1173"/>
            <a:stretch/>
          </p:blipFill>
          <p:spPr>
            <a:xfrm>
              <a:off x="7208206" y="1676132"/>
              <a:ext cx="1555200" cy="1555200"/>
            </a:xfrm>
            <a:prstGeom prst="rect">
              <a:avLst/>
            </a:prstGeom>
            <a:ln>
              <a:noFill/>
            </a:ln>
          </p:spPr>
        </p:pic>
        <p:pic>
          <p:nvPicPr>
            <p:cNvPr id="13" name="圖片 12">
              <a:extLst>
                <a:ext uri="{FF2B5EF4-FFF2-40B4-BE49-F238E27FC236}">
                  <a16:creationId xmlns:a16="http://schemas.microsoft.com/office/drawing/2014/main" id="{4CE5B376-912D-2441-99D1-C7B8F755CF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8206" y="5027200"/>
              <a:ext cx="1555200" cy="1555200"/>
            </a:xfrm>
            <a:prstGeom prst="rect">
              <a:avLst/>
            </a:prstGeom>
            <a:ln w="3175">
              <a:noFill/>
            </a:ln>
          </p:spPr>
        </p:pic>
        <p:pic>
          <p:nvPicPr>
            <p:cNvPr id="14" name="Picture 8">
              <a:extLst>
                <a:ext uri="{FF2B5EF4-FFF2-40B4-BE49-F238E27FC236}">
                  <a16:creationId xmlns:a16="http://schemas.microsoft.com/office/drawing/2014/main" id="{265203E2-2A51-BC41-85BE-53FF4CA54752}"/>
                </a:ext>
              </a:extLst>
            </p:cNvPr>
            <p:cNvPicPr>
              <a:picLocks/>
            </p:cNvPicPr>
            <p:nvPr/>
          </p:nvPicPr>
          <p:blipFill rotWithShape="1">
            <a:blip r:embed="rId11">
              <a:extLst>
                <a:ext uri="{28A0092B-C50C-407E-A947-70E740481C1C}">
                  <a14:useLocalDpi xmlns:a14="http://schemas.microsoft.com/office/drawing/2010/main" val="0"/>
                </a:ext>
              </a:extLst>
            </a:blip>
            <a:srcRect l="1066" t="1008" r="1433" b="1089"/>
            <a:stretch/>
          </p:blipFill>
          <p:spPr>
            <a:xfrm>
              <a:off x="7208206" y="3351666"/>
              <a:ext cx="1555200" cy="1555200"/>
            </a:xfrm>
            <a:prstGeom prst="rect">
              <a:avLst/>
            </a:prstGeom>
            <a:ln>
              <a:noFill/>
            </a:ln>
          </p:spPr>
        </p:pic>
        <p:sp>
          <p:nvSpPr>
            <p:cNvPr id="19" name="文字方塊 18">
              <a:extLst>
                <a:ext uri="{FF2B5EF4-FFF2-40B4-BE49-F238E27FC236}">
                  <a16:creationId xmlns:a16="http://schemas.microsoft.com/office/drawing/2014/main" id="{26B1B65F-47EF-944F-9577-D62F8E8EAF2C}"/>
                </a:ext>
              </a:extLst>
            </p:cNvPr>
            <p:cNvSpPr txBox="1"/>
            <p:nvPr/>
          </p:nvSpPr>
          <p:spPr>
            <a:xfrm>
              <a:off x="7446235" y="1247881"/>
              <a:ext cx="1079142" cy="461665"/>
            </a:xfrm>
            <a:prstGeom prst="rect">
              <a:avLst/>
            </a:prstGeom>
            <a:noFill/>
          </p:spPr>
          <p:txBody>
            <a:bodyPr wrap="none" rtlCol="0">
              <a:spAutoFit/>
            </a:bodyPr>
            <a:lstStyle/>
            <a:p>
              <a:r>
                <a:rPr kumimoji="1" lang="en-US" altLang="zh-TW" sz="2400" dirty="0"/>
                <a:t>Output</a:t>
              </a:r>
              <a:endParaRPr kumimoji="1" lang="zh-TW" altLang="en-US" sz="2400" dirty="0"/>
            </a:p>
          </p:txBody>
        </p:sp>
      </p:grpSp>
    </p:spTree>
    <p:extLst>
      <p:ext uri="{BB962C8B-B14F-4D97-AF65-F5344CB8AC3E}">
        <p14:creationId xmlns:p14="http://schemas.microsoft.com/office/powerpoint/2010/main" val="268469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E1F70E-426A-7A4E-B3CF-766EBCC18C2B}"/>
              </a:ext>
            </a:extLst>
          </p:cNvPr>
          <p:cNvSpPr>
            <a:spLocks noGrp="1"/>
          </p:cNvSpPr>
          <p:nvPr>
            <p:ph type="title"/>
          </p:nvPr>
        </p:nvSpPr>
        <p:spPr/>
        <p:txBody>
          <a:bodyPr/>
          <a:lstStyle/>
          <a:p>
            <a:r>
              <a:rPr kumimoji="1" lang="en-US" altLang="zh-TW" dirty="0"/>
              <a:t>Visual Comparison</a:t>
            </a:r>
            <a:endParaRPr kumimoji="1" lang="zh-TW" altLang="en-US" dirty="0"/>
          </a:p>
        </p:txBody>
      </p:sp>
      <p:sp>
        <p:nvSpPr>
          <p:cNvPr id="4" name="投影片編號版面配置區 3">
            <a:extLst>
              <a:ext uri="{FF2B5EF4-FFF2-40B4-BE49-F238E27FC236}">
                <a16:creationId xmlns:a16="http://schemas.microsoft.com/office/drawing/2014/main" id="{93D9949E-19F1-FB4A-AA82-3A4CD3BE5618}"/>
              </a:ext>
            </a:extLst>
          </p:cNvPr>
          <p:cNvSpPr>
            <a:spLocks noGrp="1"/>
          </p:cNvSpPr>
          <p:nvPr>
            <p:ph type="sldNum" sz="quarter" idx="12"/>
          </p:nvPr>
        </p:nvSpPr>
        <p:spPr>
          <a:xfrm>
            <a:off x="8610600" y="6356350"/>
            <a:ext cx="2743200" cy="365125"/>
          </a:xfrm>
        </p:spPr>
        <p:txBody>
          <a:bodyPr/>
          <a:lstStyle/>
          <a:p>
            <a:fld id="{8B53DFEC-A51D-C54B-AF5E-7470F20CC68B}" type="slidenum">
              <a:rPr kumimoji="1" lang="zh-TW" altLang="en-US" smtClean="0"/>
              <a:t>15</a:t>
            </a:fld>
            <a:endParaRPr kumimoji="1" lang="zh-TW" altLang="en-US"/>
          </a:p>
        </p:txBody>
      </p:sp>
      <p:grpSp>
        <p:nvGrpSpPr>
          <p:cNvPr id="27" name="群組 26">
            <a:extLst>
              <a:ext uri="{FF2B5EF4-FFF2-40B4-BE49-F238E27FC236}">
                <a16:creationId xmlns:a16="http://schemas.microsoft.com/office/drawing/2014/main" id="{D663310C-414B-2540-99DD-CB270B1F1A0B}"/>
              </a:ext>
            </a:extLst>
          </p:cNvPr>
          <p:cNvGrpSpPr/>
          <p:nvPr/>
        </p:nvGrpSpPr>
        <p:grpSpPr>
          <a:xfrm>
            <a:off x="1874229" y="2375691"/>
            <a:ext cx="4982120" cy="2017073"/>
            <a:chOff x="1874229" y="1449714"/>
            <a:chExt cx="4982120" cy="2017073"/>
          </a:xfrm>
        </p:grpSpPr>
        <p:sp>
          <p:nvSpPr>
            <p:cNvPr id="5" name="TextBox 4">
              <a:extLst>
                <a:ext uri="{FF2B5EF4-FFF2-40B4-BE49-F238E27FC236}">
                  <a16:creationId xmlns:a16="http://schemas.microsoft.com/office/drawing/2014/main" id="{092EC1C4-AC30-D54F-A863-5A26ED4A67FD}"/>
                </a:ext>
              </a:extLst>
            </p:cNvPr>
            <p:cNvSpPr txBox="1"/>
            <p:nvPr/>
          </p:nvSpPr>
          <p:spPr>
            <a:xfrm>
              <a:off x="3971411" y="1449714"/>
              <a:ext cx="85151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Ours</a:t>
              </a:r>
            </a:p>
          </p:txBody>
        </p:sp>
        <p:pic>
          <p:nvPicPr>
            <p:cNvPr id="8" name="Picture 38">
              <a:extLst>
                <a:ext uri="{FF2B5EF4-FFF2-40B4-BE49-F238E27FC236}">
                  <a16:creationId xmlns:a16="http://schemas.microsoft.com/office/drawing/2014/main" id="{E49193AC-D403-614F-8F88-73C2FA1CA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229" y="1912307"/>
              <a:ext cx="1554480" cy="1554480"/>
            </a:xfrm>
            <a:prstGeom prst="rect">
              <a:avLst/>
            </a:prstGeom>
          </p:spPr>
        </p:pic>
        <p:pic>
          <p:nvPicPr>
            <p:cNvPr id="9" name="Picture 45">
              <a:extLst>
                <a:ext uri="{FF2B5EF4-FFF2-40B4-BE49-F238E27FC236}">
                  <a16:creationId xmlns:a16="http://schemas.microsoft.com/office/drawing/2014/main" id="{F8603263-642A-E044-8294-35C68DF34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1869" y="1912307"/>
              <a:ext cx="1554480" cy="1554480"/>
            </a:xfrm>
            <a:prstGeom prst="rect">
              <a:avLst/>
            </a:prstGeom>
          </p:spPr>
        </p:pic>
        <p:pic>
          <p:nvPicPr>
            <p:cNvPr id="10" name="Picture 47">
              <a:extLst>
                <a:ext uri="{FF2B5EF4-FFF2-40B4-BE49-F238E27FC236}">
                  <a16:creationId xmlns:a16="http://schemas.microsoft.com/office/drawing/2014/main" id="{7F1CB131-E7DC-AF44-9317-C8FEE3A0B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049" y="1912307"/>
              <a:ext cx="1554480" cy="1554480"/>
            </a:xfrm>
            <a:prstGeom prst="rect">
              <a:avLst/>
            </a:prstGeom>
          </p:spPr>
        </p:pic>
      </p:grpSp>
      <p:sp>
        <p:nvSpPr>
          <p:cNvPr id="11" name="TextBox 55">
            <a:extLst>
              <a:ext uri="{FF2B5EF4-FFF2-40B4-BE49-F238E27FC236}">
                <a16:creationId xmlns:a16="http://schemas.microsoft.com/office/drawing/2014/main" id="{7CA4F29E-3B0C-E640-9A6D-1E556DB53EA8}"/>
              </a:ext>
            </a:extLst>
          </p:cNvPr>
          <p:cNvSpPr txBox="1"/>
          <p:nvPr/>
        </p:nvSpPr>
        <p:spPr>
          <a:xfrm>
            <a:off x="497549" y="2375691"/>
            <a:ext cx="86914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Input</a:t>
            </a:r>
            <a:endParaRPr lang="en-US" sz="2800" dirty="0">
              <a:latin typeface="Arial" panose="020B0604020202020204" pitchFamily="34" charset="0"/>
              <a:cs typeface="Arial" panose="020B0604020202020204" pitchFamily="34" charset="0"/>
            </a:endParaRPr>
          </a:p>
        </p:txBody>
      </p:sp>
      <p:cxnSp>
        <p:nvCxnSpPr>
          <p:cNvPr id="17" name="Straight Connector 9">
            <a:extLst>
              <a:ext uri="{FF2B5EF4-FFF2-40B4-BE49-F238E27FC236}">
                <a16:creationId xmlns:a16="http://schemas.microsoft.com/office/drawing/2014/main" id="{0FFC7E68-905A-AD41-9272-B28212001487}"/>
              </a:ext>
            </a:extLst>
          </p:cNvPr>
          <p:cNvCxnSpPr>
            <a:cxnSpLocks/>
          </p:cNvCxnSpPr>
          <p:nvPr/>
        </p:nvCxnSpPr>
        <p:spPr>
          <a:xfrm flipV="1">
            <a:off x="6934132" y="1625600"/>
            <a:ext cx="0" cy="4179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86D9BCCF-FD5B-9B4D-A6E8-EFA1F1C5EB91}"/>
              </a:ext>
            </a:extLst>
          </p:cNvPr>
          <p:cNvGrpSpPr/>
          <p:nvPr/>
        </p:nvGrpSpPr>
        <p:grpSpPr>
          <a:xfrm>
            <a:off x="6661143" y="3797041"/>
            <a:ext cx="6268993" cy="2352498"/>
            <a:chOff x="6661143" y="3797041"/>
            <a:chExt cx="6268993" cy="2352498"/>
          </a:xfrm>
        </p:grpSpPr>
        <p:sp>
          <p:nvSpPr>
            <p:cNvPr id="7" name="TextBox 6">
              <a:extLst>
                <a:ext uri="{FF2B5EF4-FFF2-40B4-BE49-F238E27FC236}">
                  <a16:creationId xmlns:a16="http://schemas.microsoft.com/office/drawing/2014/main" id="{E6703BEA-FE8F-3A49-A9D2-ED8323D675E5}"/>
                </a:ext>
              </a:extLst>
            </p:cNvPr>
            <p:cNvSpPr txBox="1"/>
            <p:nvPr/>
          </p:nvSpPr>
          <p:spPr>
            <a:xfrm>
              <a:off x="6661143" y="5380098"/>
              <a:ext cx="6268993" cy="769441"/>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CycleGAN+BicycleGAN</a:t>
              </a:r>
              <a:endParaRPr lang="en-US" sz="2400" dirty="0">
                <a:latin typeface="Arial" panose="020B0604020202020204" pitchFamily="34" charset="0"/>
                <a:cs typeface="Arial" panose="020B0604020202020204" pitchFamily="34" charset="0"/>
              </a:endParaRPr>
            </a:p>
            <a:p>
              <a:r>
                <a:rPr lang="en-US" altLang="zh-TW" sz="2000" dirty="0">
                  <a:latin typeface="Arial" panose="020B0604020202020204" pitchFamily="34" charset="0"/>
                  <a:cs typeface="Arial" panose="020B0604020202020204" pitchFamily="34" charset="0"/>
                </a:rPr>
                <a:t>         [Zhu </a:t>
              </a:r>
              <a:r>
                <a:rPr lang="en-US" altLang="zh-TW" sz="2000" i="1" dirty="0">
                  <a:latin typeface="Arial" panose="020B0604020202020204" pitchFamily="34" charset="0"/>
                  <a:cs typeface="Arial" panose="020B0604020202020204" pitchFamily="34" charset="0"/>
                </a:rPr>
                <a:t>et al</a:t>
              </a:r>
              <a:r>
                <a:rPr lang="en-US" altLang="zh-TW" sz="2000" dirty="0">
                  <a:latin typeface="Arial" panose="020B0604020202020204" pitchFamily="34" charset="0"/>
                  <a:cs typeface="Arial" panose="020B0604020202020204" pitchFamily="34" charset="0"/>
                </a:rPr>
                <a:t>. ICCV’17, Zhu </a:t>
              </a:r>
              <a:r>
                <a:rPr lang="en-US" altLang="zh-TW" sz="2000" i="1" dirty="0">
                  <a:latin typeface="Arial" panose="020B0604020202020204" pitchFamily="34" charset="0"/>
                  <a:cs typeface="Arial" panose="020B0604020202020204" pitchFamily="34" charset="0"/>
                </a:rPr>
                <a:t>et al</a:t>
              </a:r>
              <a:r>
                <a:rPr lang="en-US" altLang="zh-TW" sz="2000" dirty="0">
                  <a:latin typeface="Arial" panose="020B0604020202020204" pitchFamily="34" charset="0"/>
                  <a:cs typeface="Arial" panose="020B0604020202020204" pitchFamily="34" charset="0"/>
                </a:rPr>
                <a:t>. NIPS’17]</a:t>
              </a:r>
              <a:endParaRPr lang="en-US" sz="2000" dirty="0">
                <a:latin typeface="Arial" panose="020B0604020202020204" pitchFamily="34" charset="0"/>
                <a:cs typeface="Arial" panose="020B0604020202020204" pitchFamily="34" charset="0"/>
              </a:endParaRPr>
            </a:p>
          </p:txBody>
        </p:sp>
        <p:pic>
          <p:nvPicPr>
            <p:cNvPr id="14" name="Picture 24">
              <a:extLst>
                <a:ext uri="{FF2B5EF4-FFF2-40B4-BE49-F238E27FC236}">
                  <a16:creationId xmlns:a16="http://schemas.microsoft.com/office/drawing/2014/main" id="{0A11FE41-42A2-074C-9930-A90D812622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5689" y="3797041"/>
              <a:ext cx="1554480" cy="1554480"/>
            </a:xfrm>
            <a:prstGeom prst="rect">
              <a:avLst/>
            </a:prstGeom>
            <a:ln w="3175">
              <a:solidFill>
                <a:schemeClr val="tx1"/>
              </a:solidFill>
            </a:ln>
          </p:spPr>
        </p:pic>
        <p:pic>
          <p:nvPicPr>
            <p:cNvPr id="15" name="Picture 26">
              <a:extLst>
                <a:ext uri="{FF2B5EF4-FFF2-40B4-BE49-F238E27FC236}">
                  <a16:creationId xmlns:a16="http://schemas.microsoft.com/office/drawing/2014/main" id="{C6DCBCF0-A5C8-BD49-B028-1DEE7B9F53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3327" y="3797041"/>
              <a:ext cx="1554480" cy="1554480"/>
            </a:xfrm>
            <a:prstGeom prst="rect">
              <a:avLst/>
            </a:prstGeom>
            <a:ln w="3175">
              <a:solidFill>
                <a:schemeClr val="tx1"/>
              </a:solidFill>
            </a:ln>
          </p:spPr>
        </p:pic>
        <p:pic>
          <p:nvPicPr>
            <p:cNvPr id="18" name="Picture 2">
              <a:extLst>
                <a:ext uri="{FF2B5EF4-FFF2-40B4-BE49-F238E27FC236}">
                  <a16:creationId xmlns:a16="http://schemas.microsoft.com/office/drawing/2014/main" id="{34EC6048-B753-B64C-AB15-D9697A05DB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8360" y="3797041"/>
              <a:ext cx="1554480" cy="1554480"/>
            </a:xfrm>
            <a:prstGeom prst="rect">
              <a:avLst/>
            </a:prstGeom>
            <a:ln w="3175">
              <a:solidFill>
                <a:schemeClr val="tx1"/>
              </a:solidFill>
            </a:ln>
          </p:spPr>
        </p:pic>
      </p:grpSp>
      <p:grpSp>
        <p:nvGrpSpPr>
          <p:cNvPr id="24" name="群組 23">
            <a:extLst>
              <a:ext uri="{FF2B5EF4-FFF2-40B4-BE49-F238E27FC236}">
                <a16:creationId xmlns:a16="http://schemas.microsoft.com/office/drawing/2014/main" id="{730B0AA4-224D-8344-9A2E-44043C54B3C1}"/>
              </a:ext>
            </a:extLst>
          </p:cNvPr>
          <p:cNvGrpSpPr/>
          <p:nvPr/>
        </p:nvGrpSpPr>
        <p:grpSpPr>
          <a:xfrm>
            <a:off x="7015689" y="1449715"/>
            <a:ext cx="5009112" cy="2017072"/>
            <a:chOff x="7015689" y="1449715"/>
            <a:chExt cx="5009112" cy="2017072"/>
          </a:xfrm>
        </p:grpSpPr>
        <p:pic>
          <p:nvPicPr>
            <p:cNvPr id="19" name="圖片 18">
              <a:extLst>
                <a:ext uri="{FF2B5EF4-FFF2-40B4-BE49-F238E27FC236}">
                  <a16:creationId xmlns:a16="http://schemas.microsoft.com/office/drawing/2014/main" id="{674C7D2A-518B-1943-939F-A40B3147B7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15689" y="1911587"/>
              <a:ext cx="1555200" cy="1555200"/>
            </a:xfrm>
            <a:prstGeom prst="rect">
              <a:avLst/>
            </a:prstGeom>
            <a:ln w="3175">
              <a:solidFill>
                <a:schemeClr val="tx1"/>
              </a:solidFill>
            </a:ln>
          </p:spPr>
        </p:pic>
        <p:pic>
          <p:nvPicPr>
            <p:cNvPr id="20" name="圖片 19">
              <a:extLst>
                <a:ext uri="{FF2B5EF4-FFF2-40B4-BE49-F238E27FC236}">
                  <a16:creationId xmlns:a16="http://schemas.microsoft.com/office/drawing/2014/main" id="{1733D2AE-3A04-BA47-9D25-3C54B55C70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29148" y="1911587"/>
              <a:ext cx="1555200" cy="1555200"/>
            </a:xfrm>
            <a:prstGeom prst="rect">
              <a:avLst/>
            </a:prstGeom>
            <a:ln w="3175">
              <a:solidFill>
                <a:schemeClr val="tx1"/>
              </a:solidFill>
            </a:ln>
          </p:spPr>
        </p:pic>
        <p:pic>
          <p:nvPicPr>
            <p:cNvPr id="21" name="圖片 20">
              <a:extLst>
                <a:ext uri="{FF2B5EF4-FFF2-40B4-BE49-F238E27FC236}">
                  <a16:creationId xmlns:a16="http://schemas.microsoft.com/office/drawing/2014/main" id="{7CCA8A9C-D0E8-8D48-9F78-FF448749FB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2607" y="1911587"/>
              <a:ext cx="1555200" cy="1555200"/>
            </a:xfrm>
            <a:prstGeom prst="rect">
              <a:avLst/>
            </a:prstGeom>
            <a:ln w="3175">
              <a:solidFill>
                <a:schemeClr val="tx1"/>
              </a:solidFill>
            </a:ln>
          </p:spPr>
        </p:pic>
        <p:sp>
          <p:nvSpPr>
            <p:cNvPr id="22" name="TextBox 6">
              <a:extLst>
                <a:ext uri="{FF2B5EF4-FFF2-40B4-BE49-F238E27FC236}">
                  <a16:creationId xmlns:a16="http://schemas.microsoft.com/office/drawing/2014/main" id="{2A85C711-1AC0-E24F-9B2B-722F0483227F}"/>
                </a:ext>
              </a:extLst>
            </p:cNvPr>
            <p:cNvSpPr txBox="1"/>
            <p:nvPr/>
          </p:nvSpPr>
          <p:spPr>
            <a:xfrm>
              <a:off x="7016699" y="1449715"/>
              <a:ext cx="5008102"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CycleGAN</a:t>
              </a:r>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[Zhu </a:t>
              </a:r>
              <a:r>
                <a:rPr lang="en-US" sz="2000" i="1" dirty="0">
                  <a:latin typeface="Arial" panose="020B0604020202020204" pitchFamily="34" charset="0"/>
                  <a:cs typeface="Arial" panose="020B0604020202020204" pitchFamily="34" charset="0"/>
                </a:rPr>
                <a:t>et al</a:t>
              </a:r>
              <a:r>
                <a:rPr lang="en-US" sz="2000" dirty="0">
                  <a:latin typeface="Arial" panose="020B0604020202020204" pitchFamily="34" charset="0"/>
                  <a:cs typeface="Arial" panose="020B0604020202020204" pitchFamily="34" charset="0"/>
                </a:rPr>
                <a:t>. ICCV’17] </a:t>
              </a:r>
              <a:r>
                <a:rPr lang="en-US" sz="2400" dirty="0">
                  <a:latin typeface="Arial" panose="020B0604020202020204" pitchFamily="34" charset="0"/>
                  <a:cs typeface="Arial" panose="020B0604020202020204" pitchFamily="34" charset="0"/>
                </a:rPr>
                <a:t>+ noise</a:t>
              </a:r>
            </a:p>
          </p:txBody>
        </p:sp>
      </p:grpSp>
      <p:pic>
        <p:nvPicPr>
          <p:cNvPr id="23" name="Picture 18">
            <a:extLst>
              <a:ext uri="{FF2B5EF4-FFF2-40B4-BE49-F238E27FC236}">
                <a16:creationId xmlns:a16="http://schemas.microsoft.com/office/drawing/2014/main" id="{3EBF38C3-F55E-5848-9ED8-572E95E8FD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663" y="2841974"/>
            <a:ext cx="1554480" cy="1554480"/>
          </a:xfrm>
          <a:prstGeom prst="rect">
            <a:avLst/>
          </a:prstGeom>
        </p:spPr>
      </p:pic>
      <p:cxnSp>
        <p:nvCxnSpPr>
          <p:cNvPr id="28" name="Straight Connector 9">
            <a:extLst>
              <a:ext uri="{FF2B5EF4-FFF2-40B4-BE49-F238E27FC236}">
                <a16:creationId xmlns:a16="http://schemas.microsoft.com/office/drawing/2014/main" id="{A5B5DE70-75C1-AE45-8D53-BC51B2EE3AF2}"/>
              </a:ext>
            </a:extLst>
          </p:cNvPr>
          <p:cNvCxnSpPr>
            <a:cxnSpLocks/>
          </p:cNvCxnSpPr>
          <p:nvPr/>
        </p:nvCxnSpPr>
        <p:spPr>
          <a:xfrm flipV="1">
            <a:off x="1808473" y="1662253"/>
            <a:ext cx="0" cy="4179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4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B8000C-44B5-1740-AE4F-10193FD502F2}"/>
              </a:ext>
            </a:extLst>
          </p:cNvPr>
          <p:cNvSpPr>
            <a:spLocks noGrp="1"/>
          </p:cNvSpPr>
          <p:nvPr>
            <p:ph type="title"/>
          </p:nvPr>
        </p:nvSpPr>
        <p:spPr/>
        <p:txBody>
          <a:bodyPr/>
          <a:lstStyle/>
          <a:p>
            <a:r>
              <a:rPr kumimoji="1" lang="en-US" altLang="zh-TW" dirty="0"/>
              <a:t>Realism: User Study</a:t>
            </a:r>
            <a:endParaRPr kumimoji="1" lang="zh-TW" altLang="en-US" dirty="0"/>
          </a:p>
        </p:txBody>
      </p:sp>
      <p:sp>
        <p:nvSpPr>
          <p:cNvPr id="4" name="投影片編號版面配置區 3">
            <a:extLst>
              <a:ext uri="{FF2B5EF4-FFF2-40B4-BE49-F238E27FC236}">
                <a16:creationId xmlns:a16="http://schemas.microsoft.com/office/drawing/2014/main" id="{6B061A4D-82B1-DC42-B47E-C39935619A84}"/>
              </a:ext>
            </a:extLst>
          </p:cNvPr>
          <p:cNvSpPr>
            <a:spLocks noGrp="1"/>
          </p:cNvSpPr>
          <p:nvPr>
            <p:ph type="sldNum" sz="quarter" idx="12"/>
          </p:nvPr>
        </p:nvSpPr>
        <p:spPr/>
        <p:txBody>
          <a:bodyPr/>
          <a:lstStyle/>
          <a:p>
            <a:fld id="{8B53DFEC-A51D-C54B-AF5E-7470F20CC68B}" type="slidenum">
              <a:rPr kumimoji="1" lang="zh-TW" altLang="en-US" smtClean="0"/>
              <a:t>16</a:t>
            </a:fld>
            <a:endParaRPr kumimoji="1" lang="zh-TW" altLang="en-US"/>
          </a:p>
        </p:txBody>
      </p:sp>
      <p:grpSp>
        <p:nvGrpSpPr>
          <p:cNvPr id="34" name="群組 33">
            <a:extLst>
              <a:ext uri="{FF2B5EF4-FFF2-40B4-BE49-F238E27FC236}">
                <a16:creationId xmlns:a16="http://schemas.microsoft.com/office/drawing/2014/main" id="{68E37C33-310A-6943-8628-915B7354B3AE}"/>
              </a:ext>
            </a:extLst>
          </p:cNvPr>
          <p:cNvGrpSpPr/>
          <p:nvPr/>
        </p:nvGrpSpPr>
        <p:grpSpPr>
          <a:xfrm>
            <a:off x="1300100" y="1357075"/>
            <a:ext cx="4668134" cy="4760530"/>
            <a:chOff x="1300100" y="1357075"/>
            <a:chExt cx="4668134" cy="4760530"/>
          </a:xfrm>
        </p:grpSpPr>
        <p:graphicFrame>
          <p:nvGraphicFramePr>
            <p:cNvPr id="5" name="圖表 4">
              <a:extLst>
                <a:ext uri="{FF2B5EF4-FFF2-40B4-BE49-F238E27FC236}">
                  <a16:creationId xmlns:a16="http://schemas.microsoft.com/office/drawing/2014/main" id="{E16C87A8-3232-3C48-93EA-07B4D3981F39}"/>
                </a:ext>
              </a:extLst>
            </p:cNvPr>
            <p:cNvGraphicFramePr/>
            <p:nvPr>
              <p:extLst>
                <p:ext uri="{D42A27DB-BD31-4B8C-83A1-F6EECF244321}">
                  <p14:modId xmlns:p14="http://schemas.microsoft.com/office/powerpoint/2010/main" val="375859359"/>
                </p:ext>
              </p:extLst>
            </p:nvPr>
          </p:nvGraphicFramePr>
          <p:xfrm>
            <a:off x="1300100" y="1931971"/>
            <a:ext cx="4444717" cy="3917152"/>
          </p:xfrm>
          <a:graphic>
            <a:graphicData uri="http://schemas.openxmlformats.org/drawingml/2006/chart">
              <c:chart xmlns:c="http://schemas.openxmlformats.org/drawingml/2006/chart" xmlns:r="http://schemas.openxmlformats.org/officeDocument/2006/relationships" r:id="rId3"/>
            </a:graphicData>
          </a:graphic>
        </p:graphicFrame>
        <p:sp>
          <p:nvSpPr>
            <p:cNvPr id="23" name="文字方塊 22">
              <a:extLst>
                <a:ext uri="{FF2B5EF4-FFF2-40B4-BE49-F238E27FC236}">
                  <a16:creationId xmlns:a16="http://schemas.microsoft.com/office/drawing/2014/main" id="{6995F485-71A3-BD4C-B2B1-CDC9BFBC4406}"/>
                </a:ext>
              </a:extLst>
            </p:cNvPr>
            <p:cNvSpPr txBox="1"/>
            <p:nvPr/>
          </p:nvSpPr>
          <p:spPr>
            <a:xfrm flipH="1">
              <a:off x="3054492" y="5748273"/>
              <a:ext cx="1571021" cy="369332"/>
            </a:xfrm>
            <a:prstGeom prst="rect">
              <a:avLst/>
            </a:prstGeom>
            <a:noFill/>
          </p:spPr>
          <p:txBody>
            <a:bodyPr wrap="square" rtlCol="0">
              <a:spAutoFit/>
            </a:bodyPr>
            <a:lstStyle/>
            <a:p>
              <a:r>
                <a:rPr kumimoji="1" lang="en-US" altLang="zh-TW" b="1" dirty="0">
                  <a:solidFill>
                    <a:srgbClr val="FF0000"/>
                  </a:solidFill>
                  <a:latin typeface="Times New Roman" charset="0"/>
                  <a:ea typeface="Times New Roman" charset="0"/>
                  <a:cs typeface="Times New Roman" charset="0"/>
                </a:rPr>
                <a:t>DRIT (ours)</a:t>
              </a:r>
              <a:endParaRPr kumimoji="1" lang="zh-TW" altLang="en-US" b="1" dirty="0">
                <a:solidFill>
                  <a:srgbClr val="FF0000"/>
                </a:solidFill>
                <a:latin typeface="Times New Roman" charset="0"/>
                <a:ea typeface="Times New Roman" charset="0"/>
                <a:cs typeface="Times New Roman" charset="0"/>
              </a:endParaRPr>
            </a:p>
          </p:txBody>
        </p:sp>
        <p:sp>
          <p:nvSpPr>
            <p:cNvPr id="24" name="文字方塊 23">
              <a:extLst>
                <a:ext uri="{FF2B5EF4-FFF2-40B4-BE49-F238E27FC236}">
                  <a16:creationId xmlns:a16="http://schemas.microsoft.com/office/drawing/2014/main" id="{9847F27E-44C3-614F-9D98-8AFEB5531AC2}"/>
                </a:ext>
              </a:extLst>
            </p:cNvPr>
            <p:cNvSpPr txBox="1"/>
            <p:nvPr/>
          </p:nvSpPr>
          <p:spPr>
            <a:xfrm flipH="1">
              <a:off x="2040542" y="1357075"/>
              <a:ext cx="1799460" cy="707886"/>
            </a:xfrm>
            <a:prstGeom prst="rect">
              <a:avLst/>
            </a:prstGeom>
            <a:noFill/>
          </p:spPr>
          <p:txBody>
            <a:bodyPr wrap="square" rtlCol="0">
              <a:spAutoFit/>
            </a:bodyPr>
            <a:lstStyle/>
            <a:p>
              <a:r>
                <a:rPr kumimoji="1" lang="en-US" altLang="zh-TW" sz="2000" b="1" dirty="0">
                  <a:latin typeface="Times New Roman" charset="0"/>
                  <a:ea typeface="Times New Roman" charset="0"/>
                  <a:cs typeface="Times New Roman" charset="0"/>
                </a:rPr>
                <a:t>Cycle/</a:t>
              </a:r>
            </a:p>
            <a:p>
              <a:r>
                <a:rPr kumimoji="1" lang="en-US" altLang="zh-TW" sz="2000" b="1" dirty="0">
                  <a:latin typeface="Times New Roman" charset="0"/>
                  <a:ea typeface="Times New Roman" charset="0"/>
                  <a:cs typeface="Times New Roman" charset="0"/>
                </a:rPr>
                <a:t>Bicycle</a:t>
              </a:r>
              <a:endParaRPr kumimoji="1" lang="zh-TW" altLang="en-US" sz="2000" b="1" dirty="0">
                <a:latin typeface="Times New Roman" charset="0"/>
                <a:ea typeface="Times New Roman" charset="0"/>
                <a:cs typeface="Times New Roman" charset="0"/>
              </a:endParaRPr>
            </a:p>
          </p:txBody>
        </p:sp>
        <p:sp>
          <p:nvSpPr>
            <p:cNvPr id="27" name="文字方塊 26">
              <a:extLst>
                <a:ext uri="{FF2B5EF4-FFF2-40B4-BE49-F238E27FC236}">
                  <a16:creationId xmlns:a16="http://schemas.microsoft.com/office/drawing/2014/main" id="{FAE15C90-C943-A141-9DB2-E5945407E133}"/>
                </a:ext>
              </a:extLst>
            </p:cNvPr>
            <p:cNvSpPr txBox="1"/>
            <p:nvPr/>
          </p:nvSpPr>
          <p:spPr>
            <a:xfrm flipH="1">
              <a:off x="3324319" y="1664851"/>
              <a:ext cx="864814" cy="400110"/>
            </a:xfrm>
            <a:prstGeom prst="rect">
              <a:avLst/>
            </a:prstGeom>
            <a:noFill/>
          </p:spPr>
          <p:txBody>
            <a:bodyPr wrap="square" rtlCol="0">
              <a:spAutoFit/>
            </a:bodyPr>
            <a:lstStyle/>
            <a:p>
              <a:r>
                <a:rPr kumimoji="1" lang="en-US" altLang="zh-TW" sz="2000" b="1" dirty="0">
                  <a:latin typeface="Times New Roman" charset="0"/>
                  <a:ea typeface="Times New Roman" charset="0"/>
                  <a:cs typeface="Times New Roman" charset="0"/>
                </a:rPr>
                <a:t>UNIT</a:t>
              </a:r>
              <a:endParaRPr kumimoji="1" lang="zh-TW" altLang="en-US" sz="2000" b="1" dirty="0">
                <a:latin typeface="Times New Roman" charset="0"/>
                <a:ea typeface="Times New Roman" charset="0"/>
                <a:cs typeface="Times New Roman" charset="0"/>
              </a:endParaRPr>
            </a:p>
          </p:txBody>
        </p:sp>
        <p:sp>
          <p:nvSpPr>
            <p:cNvPr id="28" name="文字方塊 27">
              <a:extLst>
                <a:ext uri="{FF2B5EF4-FFF2-40B4-BE49-F238E27FC236}">
                  <a16:creationId xmlns:a16="http://schemas.microsoft.com/office/drawing/2014/main" id="{1DC659AF-E366-C840-83BA-6BEAF6CD1205}"/>
                </a:ext>
              </a:extLst>
            </p:cNvPr>
            <p:cNvSpPr txBox="1"/>
            <p:nvPr/>
          </p:nvSpPr>
          <p:spPr>
            <a:xfrm flipH="1">
              <a:off x="4388774" y="1664851"/>
              <a:ext cx="1579460" cy="400110"/>
            </a:xfrm>
            <a:prstGeom prst="rect">
              <a:avLst/>
            </a:prstGeom>
            <a:noFill/>
          </p:spPr>
          <p:txBody>
            <a:bodyPr wrap="square" rtlCol="0">
              <a:spAutoFit/>
            </a:bodyPr>
            <a:lstStyle/>
            <a:p>
              <a:r>
                <a:rPr kumimoji="1" lang="en-US" altLang="zh-TW" sz="2000" b="1" dirty="0" err="1">
                  <a:latin typeface="Times New Roman" charset="0"/>
                  <a:ea typeface="Times New Roman" charset="0"/>
                  <a:cs typeface="Times New Roman" charset="0"/>
                </a:rPr>
                <a:t>CycleGAN</a:t>
              </a:r>
              <a:r>
                <a:rPr kumimoji="1" lang="en-US" altLang="zh-TW" sz="2000" b="1" dirty="0">
                  <a:latin typeface="Times New Roman" charset="0"/>
                  <a:ea typeface="Times New Roman" charset="0"/>
                  <a:cs typeface="Times New Roman" charset="0"/>
                </a:rPr>
                <a:t> </a:t>
              </a:r>
              <a:endParaRPr kumimoji="1" lang="zh-TW" altLang="en-US" sz="2000" b="1" dirty="0">
                <a:latin typeface="Times New Roman" charset="0"/>
                <a:ea typeface="Times New Roman" charset="0"/>
                <a:cs typeface="Times New Roman" charset="0"/>
              </a:endParaRPr>
            </a:p>
          </p:txBody>
        </p:sp>
      </p:grpSp>
      <p:grpSp>
        <p:nvGrpSpPr>
          <p:cNvPr id="9" name="群組 8">
            <a:extLst>
              <a:ext uri="{FF2B5EF4-FFF2-40B4-BE49-F238E27FC236}">
                <a16:creationId xmlns:a16="http://schemas.microsoft.com/office/drawing/2014/main" id="{00FE715C-45F5-1042-AB38-458B6B552FA1}"/>
              </a:ext>
            </a:extLst>
          </p:cNvPr>
          <p:cNvGrpSpPr/>
          <p:nvPr/>
        </p:nvGrpSpPr>
        <p:grpSpPr>
          <a:xfrm>
            <a:off x="6171018" y="1597284"/>
            <a:ext cx="5203329" cy="4858875"/>
            <a:chOff x="6171018" y="1597284"/>
            <a:chExt cx="5203329" cy="4858875"/>
          </a:xfrm>
        </p:grpSpPr>
        <p:graphicFrame>
          <p:nvGraphicFramePr>
            <p:cNvPr id="6" name="圖表 5">
              <a:extLst>
                <a:ext uri="{FF2B5EF4-FFF2-40B4-BE49-F238E27FC236}">
                  <a16:creationId xmlns:a16="http://schemas.microsoft.com/office/drawing/2014/main" id="{D41DEEF1-709D-9141-8EFC-65BB10794361}"/>
                </a:ext>
              </a:extLst>
            </p:cNvPr>
            <p:cNvGraphicFramePr/>
            <p:nvPr>
              <p:extLst>
                <p:ext uri="{D42A27DB-BD31-4B8C-83A1-F6EECF244321}">
                  <p14:modId xmlns:p14="http://schemas.microsoft.com/office/powerpoint/2010/main" val="30051741"/>
                </p:ext>
              </p:extLst>
            </p:nvPr>
          </p:nvGraphicFramePr>
          <p:xfrm>
            <a:off x="6171018" y="1939856"/>
            <a:ext cx="4844852" cy="3909267"/>
          </p:xfrm>
          <a:graphic>
            <a:graphicData uri="http://schemas.openxmlformats.org/drawingml/2006/chart">
              <c:chart xmlns:c="http://schemas.openxmlformats.org/drawingml/2006/chart" xmlns:r="http://schemas.openxmlformats.org/officeDocument/2006/relationships" r:id="rId4"/>
            </a:graphicData>
          </a:graphic>
        </p:graphicFrame>
        <p:sp>
          <p:nvSpPr>
            <p:cNvPr id="29" name="文字方塊 28">
              <a:extLst>
                <a:ext uri="{FF2B5EF4-FFF2-40B4-BE49-F238E27FC236}">
                  <a16:creationId xmlns:a16="http://schemas.microsoft.com/office/drawing/2014/main" id="{0057FE4C-E9DA-2940-A748-024FFAB8B75B}"/>
                </a:ext>
              </a:extLst>
            </p:cNvPr>
            <p:cNvSpPr txBox="1"/>
            <p:nvPr/>
          </p:nvSpPr>
          <p:spPr>
            <a:xfrm flipH="1">
              <a:off x="8170716" y="1597284"/>
              <a:ext cx="1571020" cy="400110"/>
            </a:xfrm>
            <a:prstGeom prst="rect">
              <a:avLst/>
            </a:prstGeom>
            <a:noFill/>
          </p:spPr>
          <p:txBody>
            <a:bodyPr wrap="square" rtlCol="0">
              <a:spAutoFit/>
            </a:bodyPr>
            <a:lstStyle/>
            <a:p>
              <a:r>
                <a:rPr kumimoji="1" lang="en-US" altLang="zh-TW" sz="2000" b="1" dirty="0">
                  <a:latin typeface="Times New Roman" charset="0"/>
                  <a:ea typeface="Times New Roman" charset="0"/>
                  <a:cs typeface="Times New Roman" charset="0"/>
                </a:rPr>
                <a:t>Real images</a:t>
              </a:r>
              <a:endParaRPr kumimoji="1" lang="zh-TW" altLang="en-US" sz="2000" b="1" dirty="0">
                <a:latin typeface="Times New Roman" charset="0"/>
                <a:ea typeface="Times New Roman" charset="0"/>
                <a:cs typeface="Times New Roman" charset="0"/>
              </a:endParaRPr>
            </a:p>
          </p:txBody>
        </p:sp>
        <p:sp>
          <p:nvSpPr>
            <p:cNvPr id="30" name="文字方塊 29">
              <a:extLst>
                <a:ext uri="{FF2B5EF4-FFF2-40B4-BE49-F238E27FC236}">
                  <a16:creationId xmlns:a16="http://schemas.microsoft.com/office/drawing/2014/main" id="{6EE4E04F-4B86-D94E-8A34-D5B8C54FA377}"/>
                </a:ext>
              </a:extLst>
            </p:cNvPr>
            <p:cNvSpPr txBox="1"/>
            <p:nvPr/>
          </p:nvSpPr>
          <p:spPr>
            <a:xfrm flipH="1">
              <a:off x="6804862" y="5748273"/>
              <a:ext cx="828390" cy="400110"/>
            </a:xfrm>
            <a:prstGeom prst="rect">
              <a:avLst/>
            </a:prstGeom>
            <a:noFill/>
          </p:spPr>
          <p:txBody>
            <a:bodyPr wrap="square" rtlCol="0">
              <a:spAutoFit/>
            </a:bodyPr>
            <a:lstStyle/>
            <a:p>
              <a:r>
                <a:rPr kumimoji="1" lang="en-US" altLang="zh-TW" sz="2000" b="1" dirty="0">
                  <a:solidFill>
                    <a:srgbClr val="FF0000"/>
                  </a:solidFill>
                  <a:latin typeface="Times New Roman" charset="0"/>
                  <a:ea typeface="Times New Roman" charset="0"/>
                  <a:cs typeface="Times New Roman" charset="0"/>
                </a:rPr>
                <a:t>DRIT</a:t>
              </a:r>
              <a:r>
                <a:rPr kumimoji="1" lang="en-US" altLang="zh-TW" sz="2000" b="1" dirty="0">
                  <a:latin typeface="Times New Roman" charset="0"/>
                  <a:ea typeface="Times New Roman" charset="0"/>
                  <a:cs typeface="Times New Roman" charset="0"/>
                </a:rPr>
                <a:t> </a:t>
              </a:r>
              <a:endParaRPr kumimoji="1" lang="zh-TW" altLang="en-US" sz="2000" b="1" dirty="0">
                <a:latin typeface="Times New Roman" charset="0"/>
                <a:ea typeface="Times New Roman" charset="0"/>
                <a:cs typeface="Times New Roman" charset="0"/>
              </a:endParaRPr>
            </a:p>
          </p:txBody>
        </p:sp>
        <p:sp>
          <p:nvSpPr>
            <p:cNvPr id="31" name="文字方塊 30">
              <a:extLst>
                <a:ext uri="{FF2B5EF4-FFF2-40B4-BE49-F238E27FC236}">
                  <a16:creationId xmlns:a16="http://schemas.microsoft.com/office/drawing/2014/main" id="{54F7703C-3C5D-174C-9BF3-76B05A672CBE}"/>
                </a:ext>
              </a:extLst>
            </p:cNvPr>
            <p:cNvSpPr txBox="1"/>
            <p:nvPr/>
          </p:nvSpPr>
          <p:spPr>
            <a:xfrm flipH="1">
              <a:off x="7417154" y="5748273"/>
              <a:ext cx="1799460" cy="707886"/>
            </a:xfrm>
            <a:prstGeom prst="rect">
              <a:avLst/>
            </a:prstGeom>
            <a:noFill/>
          </p:spPr>
          <p:txBody>
            <a:bodyPr wrap="square" rtlCol="0">
              <a:spAutoFit/>
            </a:bodyPr>
            <a:lstStyle/>
            <a:p>
              <a:pPr algn="ctr"/>
              <a:r>
                <a:rPr kumimoji="1" lang="en-US" altLang="zh-TW" sz="2000" b="1" dirty="0">
                  <a:latin typeface="Times New Roman" charset="0"/>
                  <a:ea typeface="Times New Roman" charset="0"/>
                  <a:cs typeface="Times New Roman" charset="0"/>
                </a:rPr>
                <a:t>Cycle/</a:t>
              </a:r>
            </a:p>
            <a:p>
              <a:pPr algn="ctr"/>
              <a:r>
                <a:rPr kumimoji="1" lang="en-US" altLang="zh-TW" sz="2000" b="1" dirty="0">
                  <a:latin typeface="Times New Roman" charset="0"/>
                  <a:ea typeface="Times New Roman" charset="0"/>
                  <a:cs typeface="Times New Roman" charset="0"/>
                </a:rPr>
                <a:t>Bicycle</a:t>
              </a:r>
              <a:endParaRPr kumimoji="1" lang="zh-TW" altLang="en-US" sz="2000" b="1" dirty="0">
                <a:latin typeface="Times New Roman" charset="0"/>
                <a:ea typeface="Times New Roman" charset="0"/>
                <a:cs typeface="Times New Roman" charset="0"/>
              </a:endParaRPr>
            </a:p>
          </p:txBody>
        </p:sp>
        <p:sp>
          <p:nvSpPr>
            <p:cNvPr id="32" name="文字方塊 31">
              <a:extLst>
                <a:ext uri="{FF2B5EF4-FFF2-40B4-BE49-F238E27FC236}">
                  <a16:creationId xmlns:a16="http://schemas.microsoft.com/office/drawing/2014/main" id="{241394A0-A34F-4245-A041-43A13767F854}"/>
                </a:ext>
              </a:extLst>
            </p:cNvPr>
            <p:cNvSpPr txBox="1"/>
            <p:nvPr/>
          </p:nvSpPr>
          <p:spPr>
            <a:xfrm flipH="1">
              <a:off x="8927268" y="5748273"/>
              <a:ext cx="864814" cy="400110"/>
            </a:xfrm>
            <a:prstGeom prst="rect">
              <a:avLst/>
            </a:prstGeom>
            <a:noFill/>
          </p:spPr>
          <p:txBody>
            <a:bodyPr wrap="square" rtlCol="0">
              <a:spAutoFit/>
            </a:bodyPr>
            <a:lstStyle/>
            <a:p>
              <a:r>
                <a:rPr kumimoji="1" lang="en-US" altLang="zh-TW" sz="2000" b="1" dirty="0">
                  <a:latin typeface="Times New Roman" charset="0"/>
                  <a:ea typeface="Times New Roman" charset="0"/>
                  <a:cs typeface="Times New Roman" charset="0"/>
                </a:rPr>
                <a:t>UNIT</a:t>
              </a:r>
              <a:endParaRPr kumimoji="1" lang="zh-TW" altLang="en-US" sz="2000" b="1" dirty="0">
                <a:latin typeface="Times New Roman" charset="0"/>
                <a:ea typeface="Times New Roman" charset="0"/>
                <a:cs typeface="Times New Roman" charset="0"/>
              </a:endParaRPr>
            </a:p>
          </p:txBody>
        </p:sp>
        <p:sp>
          <p:nvSpPr>
            <p:cNvPr id="33" name="文字方塊 32">
              <a:extLst>
                <a:ext uri="{FF2B5EF4-FFF2-40B4-BE49-F238E27FC236}">
                  <a16:creationId xmlns:a16="http://schemas.microsoft.com/office/drawing/2014/main" id="{FDB1CCDE-5D44-2547-9A9B-E74466ED9C3E}"/>
                </a:ext>
              </a:extLst>
            </p:cNvPr>
            <p:cNvSpPr txBox="1"/>
            <p:nvPr/>
          </p:nvSpPr>
          <p:spPr>
            <a:xfrm flipH="1">
              <a:off x="9794887" y="5748273"/>
              <a:ext cx="1579460" cy="400110"/>
            </a:xfrm>
            <a:prstGeom prst="rect">
              <a:avLst/>
            </a:prstGeom>
            <a:noFill/>
          </p:spPr>
          <p:txBody>
            <a:bodyPr wrap="square" rtlCol="0">
              <a:spAutoFit/>
            </a:bodyPr>
            <a:lstStyle/>
            <a:p>
              <a:r>
                <a:rPr kumimoji="1" lang="en-US" altLang="zh-TW" sz="2000" b="1" dirty="0" err="1">
                  <a:latin typeface="Times New Roman" charset="0"/>
                  <a:ea typeface="Times New Roman" charset="0"/>
                  <a:cs typeface="Times New Roman" charset="0"/>
                </a:rPr>
                <a:t>CycleGAN</a:t>
              </a:r>
              <a:r>
                <a:rPr kumimoji="1" lang="en-US" altLang="zh-TW" sz="2000" b="1" dirty="0">
                  <a:latin typeface="Times New Roman" charset="0"/>
                  <a:ea typeface="Times New Roman" charset="0"/>
                  <a:cs typeface="Times New Roman" charset="0"/>
                </a:rPr>
                <a:t> </a:t>
              </a:r>
              <a:endParaRPr kumimoji="1" lang="zh-TW" altLang="en-US" sz="2000" b="1" dirty="0">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49308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A874C9-3E33-EF42-A2E9-D7AF76BD7E44}"/>
              </a:ext>
            </a:extLst>
          </p:cNvPr>
          <p:cNvSpPr>
            <a:spLocks noGrp="1"/>
          </p:cNvSpPr>
          <p:nvPr>
            <p:ph type="title"/>
          </p:nvPr>
        </p:nvSpPr>
        <p:spPr/>
        <p:txBody>
          <a:bodyPr/>
          <a:lstStyle/>
          <a:p>
            <a:r>
              <a:rPr kumimoji="1" lang="en-US" altLang="zh-TW" dirty="0"/>
              <a:t>Diversity</a:t>
            </a:r>
            <a:endParaRPr kumimoji="1" lang="zh-TW" altLang="en-US" dirty="0"/>
          </a:p>
        </p:txBody>
      </p:sp>
      <p:sp>
        <p:nvSpPr>
          <p:cNvPr id="3" name="內容版面配置區 2">
            <a:extLst>
              <a:ext uri="{FF2B5EF4-FFF2-40B4-BE49-F238E27FC236}">
                <a16:creationId xmlns:a16="http://schemas.microsoft.com/office/drawing/2014/main" id="{E5657486-0638-1D42-A7A6-6971E41DC388}"/>
              </a:ext>
            </a:extLst>
          </p:cNvPr>
          <p:cNvSpPr>
            <a:spLocks noGrp="1"/>
          </p:cNvSpPr>
          <p:nvPr>
            <p:ph idx="1"/>
          </p:nvPr>
        </p:nvSpPr>
        <p:spPr/>
        <p:txBody>
          <a:bodyPr/>
          <a:lstStyle/>
          <a:p>
            <a:r>
              <a:rPr kumimoji="1" lang="en-US" altLang="zh-TW" dirty="0"/>
              <a:t>LPIPS metric [Zhang </a:t>
            </a:r>
            <a:r>
              <a:rPr kumimoji="1" lang="en-US" altLang="zh-TW" i="1" dirty="0"/>
              <a:t>et al. </a:t>
            </a:r>
            <a:r>
              <a:rPr kumimoji="1" lang="en-US" altLang="zh-TW" dirty="0"/>
              <a:t>2018]</a:t>
            </a:r>
          </a:p>
        </p:txBody>
      </p:sp>
      <p:sp>
        <p:nvSpPr>
          <p:cNvPr id="4" name="投影片編號版面配置區 3">
            <a:extLst>
              <a:ext uri="{FF2B5EF4-FFF2-40B4-BE49-F238E27FC236}">
                <a16:creationId xmlns:a16="http://schemas.microsoft.com/office/drawing/2014/main" id="{D4A57926-1439-C643-AB34-51D25B498B54}"/>
              </a:ext>
            </a:extLst>
          </p:cNvPr>
          <p:cNvSpPr>
            <a:spLocks noGrp="1"/>
          </p:cNvSpPr>
          <p:nvPr>
            <p:ph type="sldNum" sz="quarter" idx="12"/>
          </p:nvPr>
        </p:nvSpPr>
        <p:spPr/>
        <p:txBody>
          <a:bodyPr/>
          <a:lstStyle/>
          <a:p>
            <a:fld id="{8B53DFEC-A51D-C54B-AF5E-7470F20CC68B}" type="slidenum">
              <a:rPr kumimoji="1" lang="zh-TW" altLang="en-US" smtClean="0"/>
              <a:t>17</a:t>
            </a:fld>
            <a:endParaRPr kumimoji="1" lang="zh-TW" altLang="en-US"/>
          </a:p>
        </p:txBody>
      </p:sp>
      <p:grpSp>
        <p:nvGrpSpPr>
          <p:cNvPr id="7" name="群組 6">
            <a:extLst>
              <a:ext uri="{FF2B5EF4-FFF2-40B4-BE49-F238E27FC236}">
                <a16:creationId xmlns:a16="http://schemas.microsoft.com/office/drawing/2014/main" id="{62CCDB83-120D-2844-B14B-0EC494DA171A}"/>
              </a:ext>
            </a:extLst>
          </p:cNvPr>
          <p:cNvGrpSpPr/>
          <p:nvPr/>
        </p:nvGrpSpPr>
        <p:grpSpPr>
          <a:xfrm>
            <a:off x="2534797" y="2255963"/>
            <a:ext cx="7172030" cy="3459037"/>
            <a:chOff x="2534797" y="2255963"/>
            <a:chExt cx="7172030" cy="3459037"/>
          </a:xfrm>
        </p:grpSpPr>
        <p:pic>
          <p:nvPicPr>
            <p:cNvPr id="6" name="圖片 5">
              <a:extLst>
                <a:ext uri="{FF2B5EF4-FFF2-40B4-BE49-F238E27FC236}">
                  <a16:creationId xmlns:a16="http://schemas.microsoft.com/office/drawing/2014/main" id="{4320DCDD-D374-7747-8317-81C6CB7592A0}"/>
                </a:ext>
              </a:extLst>
            </p:cNvPr>
            <p:cNvPicPr>
              <a:picLocks noChangeAspect="1"/>
            </p:cNvPicPr>
            <p:nvPr/>
          </p:nvPicPr>
          <p:blipFill>
            <a:blip r:embed="rId3"/>
            <a:stretch>
              <a:fillRect/>
            </a:stretch>
          </p:blipFill>
          <p:spPr>
            <a:xfrm>
              <a:off x="2534797" y="2255963"/>
              <a:ext cx="7122406" cy="3459037"/>
            </a:xfrm>
            <a:prstGeom prst="rect">
              <a:avLst/>
            </a:prstGeom>
          </p:spPr>
        </p:pic>
        <p:pic>
          <p:nvPicPr>
            <p:cNvPr id="5" name="圖片 4">
              <a:extLst>
                <a:ext uri="{FF2B5EF4-FFF2-40B4-BE49-F238E27FC236}">
                  <a16:creationId xmlns:a16="http://schemas.microsoft.com/office/drawing/2014/main" id="{582D9419-2238-9640-89CE-2CCA14B3426D}"/>
                </a:ext>
              </a:extLst>
            </p:cNvPr>
            <p:cNvPicPr>
              <a:picLocks noChangeAspect="1"/>
            </p:cNvPicPr>
            <p:nvPr/>
          </p:nvPicPr>
          <p:blipFill>
            <a:blip r:embed="rId4"/>
            <a:stretch>
              <a:fillRect/>
            </a:stretch>
          </p:blipFill>
          <p:spPr>
            <a:xfrm>
              <a:off x="9186827" y="2400298"/>
              <a:ext cx="520000" cy="468000"/>
            </a:xfrm>
            <a:prstGeom prst="rect">
              <a:avLst/>
            </a:prstGeom>
          </p:spPr>
        </p:pic>
      </p:grpSp>
    </p:spTree>
    <p:extLst>
      <p:ext uri="{BB962C8B-B14F-4D97-AF65-F5344CB8AC3E}">
        <p14:creationId xmlns:p14="http://schemas.microsoft.com/office/powerpoint/2010/main" val="1557333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CD9C5F-B832-1D47-895D-5070241D35C3}"/>
              </a:ext>
            </a:extLst>
          </p:cNvPr>
          <p:cNvSpPr>
            <a:spLocks noGrp="1"/>
          </p:cNvSpPr>
          <p:nvPr>
            <p:ph type="title"/>
          </p:nvPr>
        </p:nvSpPr>
        <p:spPr/>
        <p:txBody>
          <a:bodyPr/>
          <a:lstStyle/>
          <a:p>
            <a:r>
              <a:rPr kumimoji="1" lang="en-US" altLang="zh-TW" dirty="0"/>
              <a:t>Without Content Discriminator</a:t>
            </a:r>
            <a:endParaRPr kumimoji="1" lang="zh-TW" altLang="en-US" dirty="0"/>
          </a:p>
        </p:txBody>
      </p:sp>
      <p:sp>
        <p:nvSpPr>
          <p:cNvPr id="4" name="投影片編號版面配置區 3">
            <a:extLst>
              <a:ext uri="{FF2B5EF4-FFF2-40B4-BE49-F238E27FC236}">
                <a16:creationId xmlns:a16="http://schemas.microsoft.com/office/drawing/2014/main" id="{EC664A77-61EF-1C44-BD80-A02E85A14ED4}"/>
              </a:ext>
            </a:extLst>
          </p:cNvPr>
          <p:cNvSpPr>
            <a:spLocks noGrp="1"/>
          </p:cNvSpPr>
          <p:nvPr>
            <p:ph type="sldNum" sz="quarter" idx="12"/>
          </p:nvPr>
        </p:nvSpPr>
        <p:spPr/>
        <p:txBody>
          <a:bodyPr/>
          <a:lstStyle/>
          <a:p>
            <a:fld id="{8B53DFEC-A51D-C54B-AF5E-7470F20CC68B}" type="slidenum">
              <a:rPr kumimoji="1" lang="zh-TW" altLang="en-US" smtClean="0"/>
              <a:t>18</a:t>
            </a:fld>
            <a:endParaRPr kumimoji="1" lang="zh-TW" altLang="en-US"/>
          </a:p>
        </p:txBody>
      </p:sp>
      <p:grpSp>
        <p:nvGrpSpPr>
          <p:cNvPr id="39" name="群組 38">
            <a:extLst>
              <a:ext uri="{FF2B5EF4-FFF2-40B4-BE49-F238E27FC236}">
                <a16:creationId xmlns:a16="http://schemas.microsoft.com/office/drawing/2014/main" id="{46C281B4-6B6C-3F43-86C8-05521B91D948}"/>
              </a:ext>
            </a:extLst>
          </p:cNvPr>
          <p:cNvGrpSpPr/>
          <p:nvPr/>
        </p:nvGrpSpPr>
        <p:grpSpPr>
          <a:xfrm>
            <a:off x="774638" y="1449714"/>
            <a:ext cx="5030381" cy="4392050"/>
            <a:chOff x="774638" y="1449714"/>
            <a:chExt cx="5030381" cy="4392050"/>
          </a:xfrm>
        </p:grpSpPr>
        <p:grpSp>
          <p:nvGrpSpPr>
            <p:cNvPr id="5" name="群組 4">
              <a:extLst>
                <a:ext uri="{FF2B5EF4-FFF2-40B4-BE49-F238E27FC236}">
                  <a16:creationId xmlns:a16="http://schemas.microsoft.com/office/drawing/2014/main" id="{F3C8B6A8-DE61-BD4A-905E-A1F931693A32}"/>
                </a:ext>
              </a:extLst>
            </p:cNvPr>
            <p:cNvGrpSpPr/>
            <p:nvPr/>
          </p:nvGrpSpPr>
          <p:grpSpPr>
            <a:xfrm>
              <a:off x="774638" y="1449714"/>
              <a:ext cx="4982120" cy="2017073"/>
              <a:chOff x="1874229" y="1449714"/>
              <a:chExt cx="4982120" cy="2017073"/>
            </a:xfrm>
          </p:grpSpPr>
          <p:sp>
            <p:nvSpPr>
              <p:cNvPr id="6" name="TextBox 4">
                <a:extLst>
                  <a:ext uri="{FF2B5EF4-FFF2-40B4-BE49-F238E27FC236}">
                    <a16:creationId xmlns:a16="http://schemas.microsoft.com/office/drawing/2014/main" id="{BFAE7B40-99ED-1747-B764-668D2B2BC8F8}"/>
                  </a:ext>
                </a:extLst>
              </p:cNvPr>
              <p:cNvSpPr txBox="1"/>
              <p:nvPr/>
            </p:nvSpPr>
            <p:spPr>
              <a:xfrm>
                <a:off x="3971411" y="1449714"/>
                <a:ext cx="85151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Ours</a:t>
                </a:r>
              </a:p>
            </p:txBody>
          </p:sp>
          <p:pic>
            <p:nvPicPr>
              <p:cNvPr id="7" name="Picture 38">
                <a:extLst>
                  <a:ext uri="{FF2B5EF4-FFF2-40B4-BE49-F238E27FC236}">
                    <a16:creationId xmlns:a16="http://schemas.microsoft.com/office/drawing/2014/main" id="{74298576-43CF-F249-AE7B-87CC41B13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229" y="1912307"/>
                <a:ext cx="1554480" cy="1554480"/>
              </a:xfrm>
              <a:prstGeom prst="rect">
                <a:avLst/>
              </a:prstGeom>
            </p:spPr>
          </p:pic>
          <p:pic>
            <p:nvPicPr>
              <p:cNvPr id="8" name="Picture 45">
                <a:extLst>
                  <a:ext uri="{FF2B5EF4-FFF2-40B4-BE49-F238E27FC236}">
                    <a16:creationId xmlns:a16="http://schemas.microsoft.com/office/drawing/2014/main" id="{59316F9A-B317-4949-9765-5D9EEA12F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1869" y="1912307"/>
                <a:ext cx="1554480" cy="1554480"/>
              </a:xfrm>
              <a:prstGeom prst="rect">
                <a:avLst/>
              </a:prstGeom>
            </p:spPr>
          </p:pic>
          <p:pic>
            <p:nvPicPr>
              <p:cNvPr id="9" name="Picture 47">
                <a:extLst>
                  <a:ext uri="{FF2B5EF4-FFF2-40B4-BE49-F238E27FC236}">
                    <a16:creationId xmlns:a16="http://schemas.microsoft.com/office/drawing/2014/main" id="{CEBC4722-5A86-D848-9A4A-373C7D89E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049" y="1912307"/>
                <a:ext cx="1554480" cy="1554480"/>
              </a:xfrm>
              <a:prstGeom prst="rect">
                <a:avLst/>
              </a:prstGeom>
            </p:spPr>
          </p:pic>
        </p:grpSp>
        <p:grpSp>
          <p:nvGrpSpPr>
            <p:cNvPr id="10" name="群組 9">
              <a:extLst>
                <a:ext uri="{FF2B5EF4-FFF2-40B4-BE49-F238E27FC236}">
                  <a16:creationId xmlns:a16="http://schemas.microsoft.com/office/drawing/2014/main" id="{37B78EFF-2346-AA4A-866A-F800D248BAC1}"/>
                </a:ext>
              </a:extLst>
            </p:cNvPr>
            <p:cNvGrpSpPr/>
            <p:nvPr/>
          </p:nvGrpSpPr>
          <p:grpSpPr>
            <a:xfrm>
              <a:off x="774638" y="3797041"/>
              <a:ext cx="5030381" cy="2044723"/>
              <a:chOff x="1874229" y="3797041"/>
              <a:chExt cx="5030381" cy="2044723"/>
            </a:xfrm>
          </p:grpSpPr>
          <mc:AlternateContent xmlns:mc="http://schemas.openxmlformats.org/markup-compatibility/2006" xmlns:a14="http://schemas.microsoft.com/office/drawing/2010/main">
            <mc:Choice Requires="a14">
              <p:sp>
                <p:nvSpPr>
                  <p:cNvPr id="11" name="TextBox 5">
                    <a:extLst>
                      <a:ext uri="{FF2B5EF4-FFF2-40B4-BE49-F238E27FC236}">
                        <a16:creationId xmlns:a16="http://schemas.microsoft.com/office/drawing/2014/main" id="{1507A17C-444B-7044-9ED9-8859AAEFFB0D}"/>
                      </a:ext>
                    </a:extLst>
                  </p:cNvPr>
                  <p:cNvSpPr txBox="1"/>
                  <p:nvPr/>
                </p:nvSpPr>
                <p:spPr>
                  <a:xfrm>
                    <a:off x="1925747" y="5378880"/>
                    <a:ext cx="4978863" cy="462884"/>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Ours w/o content discriminator </a:t>
                    </a:r>
                    <a14:m>
                      <m:oMath xmlns:m="http://schemas.openxmlformats.org/officeDocument/2006/math">
                        <m:sSup>
                          <m:sSupPr>
                            <m:ctrlPr>
                              <a:rPr lang="en-US" sz="240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𝐷</m:t>
                            </m:r>
                          </m:e>
                          <m:sup>
                            <m:r>
                              <a:rPr lang="en-US" sz="2400" b="0" i="1" smtClean="0">
                                <a:latin typeface="Cambria Math" panose="02040503050406030204" pitchFamily="18" charset="0"/>
                                <a:cs typeface="Arial" panose="020B0604020202020204" pitchFamily="34" charset="0"/>
                              </a:rPr>
                              <m:t>𝐶</m:t>
                            </m:r>
                          </m:sup>
                        </m:sSup>
                      </m:oMath>
                    </a14:m>
                    <a:endParaRPr lang="en-US" sz="2400" dirty="0">
                      <a:latin typeface="Arial" panose="020B0604020202020204" pitchFamily="34" charset="0"/>
                      <a:cs typeface="Arial" panose="020B0604020202020204" pitchFamily="34" charset="0"/>
                    </a:endParaRPr>
                  </a:p>
                </p:txBody>
              </p:sp>
            </mc:Choice>
            <mc:Fallback xmlns="">
              <p:sp>
                <p:nvSpPr>
                  <p:cNvPr id="11" name="TextBox 5">
                    <a:extLst>
                      <a:ext uri="{FF2B5EF4-FFF2-40B4-BE49-F238E27FC236}">
                        <a16:creationId xmlns:a16="http://schemas.microsoft.com/office/drawing/2014/main" id="{1507A17C-444B-7044-9ED9-8859AAEFFB0D}"/>
                      </a:ext>
                    </a:extLst>
                  </p:cNvPr>
                  <p:cNvSpPr txBox="1">
                    <a:spLocks noRot="1" noChangeAspect="1" noMove="1" noResize="1" noEditPoints="1" noAdjustHandles="1" noChangeArrowheads="1" noChangeShapeType="1" noTextEdit="1"/>
                  </p:cNvSpPr>
                  <p:nvPr/>
                </p:nvSpPr>
                <p:spPr>
                  <a:xfrm>
                    <a:off x="1925747" y="5378880"/>
                    <a:ext cx="4978863" cy="462884"/>
                  </a:xfrm>
                  <a:prstGeom prst="rect">
                    <a:avLst/>
                  </a:prstGeom>
                  <a:blipFill>
                    <a:blip r:embed="rId6"/>
                    <a:stretch>
                      <a:fillRect l="-1781" t="-10811" b="-24324"/>
                    </a:stretch>
                  </a:blipFill>
                </p:spPr>
                <p:txBody>
                  <a:bodyPr/>
                  <a:lstStyle/>
                  <a:p>
                    <a:r>
                      <a:rPr lang="zh-TW" altLang="en-US">
                        <a:noFill/>
                      </a:rPr>
                      <a:t> </a:t>
                    </a:r>
                  </a:p>
                </p:txBody>
              </p:sp>
            </mc:Fallback>
          </mc:AlternateContent>
          <p:pic>
            <p:nvPicPr>
              <p:cNvPr id="12" name="Picture 10">
                <a:extLst>
                  <a:ext uri="{FF2B5EF4-FFF2-40B4-BE49-F238E27FC236}">
                    <a16:creationId xmlns:a16="http://schemas.microsoft.com/office/drawing/2014/main" id="{32BBD519-682A-E94C-9816-0BC5C83493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1869" y="3797041"/>
                <a:ext cx="1554480" cy="1554480"/>
              </a:xfrm>
              <a:prstGeom prst="rect">
                <a:avLst/>
              </a:prstGeom>
            </p:spPr>
          </p:pic>
          <p:pic>
            <p:nvPicPr>
              <p:cNvPr id="13" name="Picture 12">
                <a:extLst>
                  <a:ext uri="{FF2B5EF4-FFF2-40B4-BE49-F238E27FC236}">
                    <a16:creationId xmlns:a16="http://schemas.microsoft.com/office/drawing/2014/main" id="{8A67349F-DC21-A845-9CEE-180EA27F48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3247" y="3797041"/>
                <a:ext cx="1554480" cy="1554480"/>
              </a:xfrm>
              <a:prstGeom prst="rect">
                <a:avLst/>
              </a:prstGeom>
            </p:spPr>
          </p:pic>
          <p:pic>
            <p:nvPicPr>
              <p:cNvPr id="14" name="Picture 14">
                <a:extLst>
                  <a:ext uri="{FF2B5EF4-FFF2-40B4-BE49-F238E27FC236}">
                    <a16:creationId xmlns:a16="http://schemas.microsoft.com/office/drawing/2014/main" id="{EC9E960C-8DA6-614D-985E-97C7ED352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74229" y="3797041"/>
                <a:ext cx="1554480" cy="1554480"/>
              </a:xfrm>
              <a:prstGeom prst="rect">
                <a:avLst/>
              </a:prstGeom>
            </p:spPr>
          </p:pic>
        </p:grpSp>
      </p:grpSp>
      <p:grpSp>
        <p:nvGrpSpPr>
          <p:cNvPr id="15" name="群組 14">
            <a:extLst>
              <a:ext uri="{FF2B5EF4-FFF2-40B4-BE49-F238E27FC236}">
                <a16:creationId xmlns:a16="http://schemas.microsoft.com/office/drawing/2014/main" id="{E63826C4-F435-F547-8E7C-FEE8B1DDECDF}"/>
              </a:ext>
            </a:extLst>
          </p:cNvPr>
          <p:cNvGrpSpPr/>
          <p:nvPr/>
        </p:nvGrpSpPr>
        <p:grpSpPr>
          <a:xfrm>
            <a:off x="7102598" y="705846"/>
            <a:ext cx="3956466" cy="3437721"/>
            <a:chOff x="7102598" y="705846"/>
            <a:chExt cx="3956466" cy="3437721"/>
          </a:xfrm>
        </p:grpSpPr>
        <p:grpSp>
          <p:nvGrpSpPr>
            <p:cNvPr id="16" name="群組 15">
              <a:extLst>
                <a:ext uri="{FF2B5EF4-FFF2-40B4-BE49-F238E27FC236}">
                  <a16:creationId xmlns:a16="http://schemas.microsoft.com/office/drawing/2014/main" id="{58B26EF5-F538-7D43-9323-FC2533A4FF80}"/>
                </a:ext>
              </a:extLst>
            </p:cNvPr>
            <p:cNvGrpSpPr/>
            <p:nvPr/>
          </p:nvGrpSpPr>
          <p:grpSpPr>
            <a:xfrm>
              <a:off x="7102598" y="1996974"/>
              <a:ext cx="1890000" cy="937886"/>
              <a:chOff x="364770" y="1841224"/>
              <a:chExt cx="1890000" cy="958364"/>
            </a:xfrm>
          </p:grpSpPr>
          <p:grpSp>
            <p:nvGrpSpPr>
              <p:cNvPr id="17" name="群組 16">
                <a:extLst>
                  <a:ext uri="{FF2B5EF4-FFF2-40B4-BE49-F238E27FC236}">
                    <a16:creationId xmlns:a16="http://schemas.microsoft.com/office/drawing/2014/main" id="{0F43674E-2A3F-5F46-A0CE-AB260B38A429}"/>
                  </a:ext>
                </a:extLst>
              </p:cNvPr>
              <p:cNvGrpSpPr/>
              <p:nvPr/>
            </p:nvGrpSpPr>
            <p:grpSpPr>
              <a:xfrm>
                <a:off x="484039" y="1855823"/>
                <a:ext cx="1573359" cy="369332"/>
                <a:chOff x="1382748" y="5193578"/>
                <a:chExt cx="1573359" cy="369332"/>
              </a:xfrm>
            </p:grpSpPr>
            <p:sp>
              <p:nvSpPr>
                <p:cNvPr id="34" name="矩形 33">
                  <a:extLst>
                    <a:ext uri="{FF2B5EF4-FFF2-40B4-BE49-F238E27FC236}">
                      <a16:creationId xmlns:a16="http://schemas.microsoft.com/office/drawing/2014/main" id="{852CE823-0127-F640-9312-18B215A35FE7}"/>
                    </a:ext>
                  </a:extLst>
                </p:cNvPr>
                <p:cNvSpPr/>
                <p:nvPr/>
              </p:nvSpPr>
              <p:spPr>
                <a:xfrm>
                  <a:off x="1382748" y="5269387"/>
                  <a:ext cx="216000" cy="217714"/>
                </a:xfrm>
                <a:prstGeom prst="rect">
                  <a:avLst/>
                </a:prstGeom>
                <a:solidFill>
                  <a:schemeClr val="bg1">
                    <a:lumMod val="65000"/>
                  </a:scheme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文字方塊 34">
                  <a:extLst>
                    <a:ext uri="{FF2B5EF4-FFF2-40B4-BE49-F238E27FC236}">
                      <a16:creationId xmlns:a16="http://schemas.microsoft.com/office/drawing/2014/main" id="{819435CC-78CC-8448-AF71-896B7EA30103}"/>
                    </a:ext>
                  </a:extLst>
                </p:cNvPr>
                <p:cNvSpPr txBox="1"/>
                <p:nvPr/>
              </p:nvSpPr>
              <p:spPr>
                <a:xfrm flipH="1">
                  <a:off x="1598745" y="5193578"/>
                  <a:ext cx="1357362" cy="369332"/>
                </a:xfrm>
                <a:prstGeom prst="rect">
                  <a:avLst/>
                </a:prstGeom>
                <a:noFill/>
              </p:spPr>
              <p:txBody>
                <a:bodyPr wrap="square" rtlCol="0">
                  <a:spAutoFit/>
                </a:bodyPr>
                <a:lstStyle/>
                <a:p>
                  <a:r>
                    <a:rPr kumimoji="1" lang="en-US" altLang="zh-TW" dirty="0">
                      <a:latin typeface="Times New Roman" charset="0"/>
                      <a:ea typeface="Times New Roman" charset="0"/>
                      <a:cs typeface="Times New Roman" charset="0"/>
                    </a:rPr>
                    <a:t>DRIT (ours)</a:t>
                  </a:r>
                  <a:endParaRPr kumimoji="1" lang="zh-TW" altLang="en-US" dirty="0">
                    <a:latin typeface="Times New Roman" charset="0"/>
                    <a:ea typeface="Times New Roman" charset="0"/>
                    <a:cs typeface="Times New Roman" charset="0"/>
                  </a:endParaRPr>
                </a:p>
              </p:txBody>
            </p:sp>
          </p:grpSp>
          <p:grpSp>
            <p:nvGrpSpPr>
              <p:cNvPr id="18" name="群組 17">
                <a:extLst>
                  <a:ext uri="{FF2B5EF4-FFF2-40B4-BE49-F238E27FC236}">
                    <a16:creationId xmlns:a16="http://schemas.microsoft.com/office/drawing/2014/main" id="{2563E496-D30C-4143-B236-1EAD10139CF2}"/>
                  </a:ext>
                </a:extLst>
              </p:cNvPr>
              <p:cNvGrpSpPr/>
              <p:nvPr/>
            </p:nvGrpSpPr>
            <p:grpSpPr>
              <a:xfrm>
                <a:off x="484039" y="2302644"/>
                <a:ext cx="1710508" cy="369332"/>
                <a:chOff x="1382748" y="5193578"/>
                <a:chExt cx="1710508" cy="369332"/>
              </a:xfrm>
            </p:grpSpPr>
            <p:sp>
              <p:nvSpPr>
                <p:cNvPr id="32" name="矩形 31">
                  <a:extLst>
                    <a:ext uri="{FF2B5EF4-FFF2-40B4-BE49-F238E27FC236}">
                      <a16:creationId xmlns:a16="http://schemas.microsoft.com/office/drawing/2014/main" id="{B30D222E-D684-874A-A9DD-76F0EC958549}"/>
                    </a:ext>
                  </a:extLst>
                </p:cNvPr>
                <p:cNvSpPr/>
                <p:nvPr/>
              </p:nvSpPr>
              <p:spPr>
                <a:xfrm>
                  <a:off x="1382748" y="5269387"/>
                  <a:ext cx="216000" cy="217714"/>
                </a:xfrm>
                <a:prstGeom prst="rect">
                  <a:avLst/>
                </a:prstGeom>
                <a:solidFill>
                  <a:schemeClr val="accent2"/>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ECF9DD30-FC11-3147-8F73-3143D7F6910E}"/>
                        </a:ext>
                      </a:extLst>
                    </p:cNvPr>
                    <p:cNvSpPr txBox="1"/>
                    <p:nvPr/>
                  </p:nvSpPr>
                  <p:spPr>
                    <a:xfrm flipH="1">
                      <a:off x="1598748" y="5193578"/>
                      <a:ext cx="1494508" cy="369332"/>
                    </a:xfrm>
                    <a:prstGeom prst="rect">
                      <a:avLst/>
                    </a:prstGeom>
                    <a:noFill/>
                  </p:spPr>
                  <p:txBody>
                    <a:bodyPr wrap="square" rtlCol="0">
                      <a:spAutoFit/>
                    </a:bodyPr>
                    <a:lstStyle/>
                    <a:p>
                      <a:r>
                        <a:rPr kumimoji="1" lang="en-US" altLang="zh-TW" dirty="0">
                          <a:latin typeface="Times New Roman" charset="0"/>
                          <a:ea typeface="Times New Roman" charset="0"/>
                          <a:cs typeface="Times New Roman" charset="0"/>
                        </a:rPr>
                        <a:t>DRIT w/o </a:t>
                      </a:r>
                      <a14:m>
                        <m:oMath xmlns:m="http://schemas.openxmlformats.org/officeDocument/2006/math">
                          <m:sSup>
                            <m:sSupPr>
                              <m:ctrlPr>
                                <a:rPr kumimoji="1" lang="en-US" altLang="zh-TW" i="1" smtClean="0">
                                  <a:latin typeface="Cambria Math" panose="02040503050406030204" pitchFamily="18" charset="0"/>
                                  <a:ea typeface="Times New Roman" charset="0"/>
                                  <a:cs typeface="Times New Roman" charset="0"/>
                                </a:rPr>
                              </m:ctrlPr>
                            </m:sSupPr>
                            <m:e>
                              <m:r>
                                <a:rPr kumimoji="1" lang="en-US" altLang="zh-TW" b="0" i="1" smtClean="0">
                                  <a:latin typeface="Cambria Math" charset="0"/>
                                  <a:ea typeface="Times New Roman" charset="0"/>
                                  <a:cs typeface="Times New Roman" charset="0"/>
                                </a:rPr>
                                <m:t>𝐷</m:t>
                              </m:r>
                            </m:e>
                            <m:sup>
                              <m:r>
                                <a:rPr kumimoji="1" lang="en-US" altLang="zh-TW" b="0" i="1" smtClean="0">
                                  <a:latin typeface="Cambria Math" charset="0"/>
                                  <a:ea typeface="Times New Roman" charset="0"/>
                                  <a:cs typeface="Times New Roman" charset="0"/>
                                </a:rPr>
                                <m:t>𝑐</m:t>
                              </m:r>
                            </m:sup>
                          </m:sSup>
                        </m:oMath>
                      </a14:m>
                      <a:endParaRPr kumimoji="1" lang="zh-TW" altLang="en-US" dirty="0">
                        <a:latin typeface="Times New Roman" charset="0"/>
                        <a:ea typeface="Times New Roman" charset="0"/>
                        <a:cs typeface="Times New Roman" charset="0"/>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flipH="1">
                      <a:off x="1598748" y="5193578"/>
                      <a:ext cx="1494508" cy="369332"/>
                    </a:xfrm>
                    <a:prstGeom prst="rect">
                      <a:avLst/>
                    </a:prstGeom>
                    <a:blipFill>
                      <a:blip r:embed="rId11"/>
                      <a:stretch>
                        <a:fillRect l="-2521" t="-6897" b="-24138"/>
                      </a:stretch>
                    </a:blipFill>
                  </p:spPr>
                  <p:txBody>
                    <a:bodyPr/>
                    <a:lstStyle/>
                    <a:p>
                      <a:r>
                        <a:rPr lang="zh-TW" altLang="en-US">
                          <a:noFill/>
                        </a:rPr>
                        <a:t> </a:t>
                      </a:r>
                    </a:p>
                  </p:txBody>
                </p:sp>
              </mc:Fallback>
            </mc:AlternateContent>
          </p:grpSp>
          <p:sp>
            <p:nvSpPr>
              <p:cNvPr id="23" name="矩形 22">
                <a:extLst>
                  <a:ext uri="{FF2B5EF4-FFF2-40B4-BE49-F238E27FC236}">
                    <a16:creationId xmlns:a16="http://schemas.microsoft.com/office/drawing/2014/main" id="{37877E90-5120-1541-99F3-B3CF7D76AA0B}"/>
                  </a:ext>
                </a:extLst>
              </p:cNvPr>
              <p:cNvSpPr/>
              <p:nvPr/>
            </p:nvSpPr>
            <p:spPr>
              <a:xfrm>
                <a:off x="364770" y="1841224"/>
                <a:ext cx="1890000" cy="958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mc:AlternateContent xmlns:mc="http://schemas.openxmlformats.org/markup-compatibility/2006" xmlns:a14="http://schemas.microsoft.com/office/drawing/2010/main">
          <mc:Choice Requires="a14">
            <p:graphicFrame>
              <p:nvGraphicFramePr>
                <p:cNvPr id="26" name="圖表 25">
                  <a:extLst>
                    <a:ext uri="{FF2B5EF4-FFF2-40B4-BE49-F238E27FC236}">
                      <a16:creationId xmlns:a16="http://schemas.microsoft.com/office/drawing/2014/main" id="{4993587B-DF75-CD40-8381-0DEBA833162E}"/>
                    </a:ext>
                  </a:extLst>
                </p:cNvPr>
                <p:cNvGraphicFramePr/>
                <p:nvPr>
                  <p:extLst>
                    <p:ext uri="{D42A27DB-BD31-4B8C-83A1-F6EECF244321}">
                      <p14:modId xmlns:p14="http://schemas.microsoft.com/office/powerpoint/2010/main" val="2491476034"/>
                    </p:ext>
                  </p:extLst>
                </p:nvPr>
              </p:nvGraphicFramePr>
              <p:xfrm>
                <a:off x="8956078" y="705846"/>
                <a:ext cx="2102986" cy="3437721"/>
              </p:xfrm>
              <a:graphic>
                <a:graphicData uri="http://schemas.openxmlformats.org/drawingml/2006/chart">
                  <c:chart xmlns:c="http://schemas.openxmlformats.org/drawingml/2006/chart" xmlns:r="http://schemas.openxmlformats.org/officeDocument/2006/relationships" r:id="rId12"/>
                </a:graphicData>
              </a:graphic>
            </p:graphicFrame>
          </mc:Choice>
          <mc:Fallback xmlns="">
            <p:graphicFrame>
              <p:nvGraphicFramePr>
                <p:cNvPr id="26" name="圖表 25">
                  <a:extLst>
                    <a:ext uri="{FF2B5EF4-FFF2-40B4-BE49-F238E27FC236}">
                      <a16:creationId xmlns:a16="http://schemas.microsoft.com/office/drawing/2014/main" id="{4993587B-DF75-CD40-8381-0DEBA833162E}"/>
                    </a:ext>
                  </a:extLst>
                </p:cNvPr>
                <p:cNvGraphicFramePr/>
                <p:nvPr>
                  <p:extLst>
                    <p:ext uri="{D42A27DB-BD31-4B8C-83A1-F6EECF244321}">
                      <p14:modId xmlns:p14="http://schemas.microsoft.com/office/powerpoint/2010/main" val="2491476034"/>
                    </p:ext>
                  </p:extLst>
                </p:nvPr>
              </p:nvGraphicFramePr>
              <p:xfrm>
                <a:off x="8956078" y="705846"/>
                <a:ext cx="2102986" cy="3437721"/>
              </p:xfrm>
              <a:graphic>
                <a:graphicData uri="http://schemas.openxmlformats.org/drawingml/2006/chart">
                  <c:chart xmlns:c="http://schemas.openxmlformats.org/drawingml/2006/chart" xmlns:r="http://schemas.openxmlformats.org/officeDocument/2006/relationships" r:id="rId13"/>
                </a:graphicData>
              </a:graphic>
            </p:graphicFrame>
          </mc:Fallback>
        </mc:AlternateContent>
      </p:grpSp>
      <p:pic>
        <p:nvPicPr>
          <p:cNvPr id="19" name="圖片 18">
            <a:extLst>
              <a:ext uri="{FF2B5EF4-FFF2-40B4-BE49-F238E27FC236}">
                <a16:creationId xmlns:a16="http://schemas.microsoft.com/office/drawing/2014/main" id="{1384199F-5451-8643-83E6-9463853D8D36}"/>
              </a:ext>
            </a:extLst>
          </p:cNvPr>
          <p:cNvPicPr>
            <a:picLocks noChangeAspect="1"/>
          </p:cNvPicPr>
          <p:nvPr/>
        </p:nvPicPr>
        <p:blipFill>
          <a:blip r:embed="rId14"/>
          <a:stretch>
            <a:fillRect/>
          </a:stretch>
        </p:blipFill>
        <p:spPr>
          <a:xfrm>
            <a:off x="6991645" y="4232043"/>
            <a:ext cx="3839470" cy="1999422"/>
          </a:xfrm>
          <a:prstGeom prst="rect">
            <a:avLst/>
          </a:prstGeom>
        </p:spPr>
      </p:pic>
      <p:sp>
        <p:nvSpPr>
          <p:cNvPr id="3" name="文字方塊 2">
            <a:extLst>
              <a:ext uri="{FF2B5EF4-FFF2-40B4-BE49-F238E27FC236}">
                <a16:creationId xmlns:a16="http://schemas.microsoft.com/office/drawing/2014/main" id="{7E2D608C-EDA0-D443-8F77-8297651E57A7}"/>
              </a:ext>
            </a:extLst>
          </p:cNvPr>
          <p:cNvSpPr txBox="1"/>
          <p:nvPr/>
        </p:nvSpPr>
        <p:spPr>
          <a:xfrm>
            <a:off x="1588351" y="5815966"/>
            <a:ext cx="3454472" cy="830997"/>
          </a:xfrm>
          <a:prstGeom prst="rect">
            <a:avLst/>
          </a:prstGeom>
          <a:noFill/>
        </p:spPr>
        <p:txBody>
          <a:bodyPr wrap="none" rtlCol="0">
            <a:spAutoFit/>
          </a:bodyPr>
          <a:lstStyle/>
          <a:p>
            <a:r>
              <a:rPr kumimoji="1" lang="en-US" altLang="zh-TW" sz="2400" dirty="0"/>
              <a:t>                      ↓</a:t>
            </a:r>
          </a:p>
          <a:p>
            <a:r>
              <a:rPr kumimoji="1" lang="en-US" altLang="zh-TW" sz="2400" dirty="0"/>
              <a:t>Only </a:t>
            </a:r>
            <a:r>
              <a:rPr kumimoji="1" lang="en-US" altLang="zh-TW" sz="2400" dirty="0">
                <a:solidFill>
                  <a:srgbClr val="FF0000"/>
                </a:solidFill>
              </a:rPr>
              <a:t>global color variation</a:t>
            </a:r>
            <a:endParaRPr kumimoji="1" lang="zh-TW" altLang="en-US" sz="2400" dirty="0">
              <a:solidFill>
                <a:srgbClr val="FF0000"/>
              </a:solidFill>
            </a:endParaRPr>
          </a:p>
        </p:txBody>
      </p:sp>
    </p:spTree>
    <p:extLst>
      <p:ext uri="{BB962C8B-B14F-4D97-AF65-F5344CB8AC3E}">
        <p14:creationId xmlns:p14="http://schemas.microsoft.com/office/powerpoint/2010/main" val="32673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8CC82-4542-FC45-BC5D-7749626B2ACA}"/>
              </a:ext>
            </a:extLst>
          </p:cNvPr>
          <p:cNvSpPr>
            <a:spLocks noGrp="1"/>
          </p:cNvSpPr>
          <p:nvPr>
            <p:ph type="title"/>
          </p:nvPr>
        </p:nvSpPr>
        <p:spPr/>
        <p:txBody>
          <a:bodyPr/>
          <a:lstStyle/>
          <a:p>
            <a:r>
              <a:rPr kumimoji="1" lang="en-US" altLang="zh-TW" dirty="0"/>
              <a:t>Image-to-Image Translation</a:t>
            </a:r>
            <a:endParaRPr kumimoji="1" lang="zh-TW" altLang="en-US" dirty="0"/>
          </a:p>
        </p:txBody>
      </p:sp>
      <p:sp>
        <p:nvSpPr>
          <p:cNvPr id="4" name="投影片編號版面配置區 3">
            <a:extLst>
              <a:ext uri="{FF2B5EF4-FFF2-40B4-BE49-F238E27FC236}">
                <a16:creationId xmlns:a16="http://schemas.microsoft.com/office/drawing/2014/main" id="{E3EE078F-167F-A540-9FA8-9B4DF466A622}"/>
              </a:ext>
            </a:extLst>
          </p:cNvPr>
          <p:cNvSpPr>
            <a:spLocks noGrp="1"/>
          </p:cNvSpPr>
          <p:nvPr>
            <p:ph type="sldNum" sz="quarter" idx="12"/>
          </p:nvPr>
        </p:nvSpPr>
        <p:spPr>
          <a:xfrm>
            <a:off x="9291600" y="6404400"/>
            <a:ext cx="2743200" cy="365125"/>
          </a:xfrm>
        </p:spPr>
        <p:txBody>
          <a:bodyPr/>
          <a:lstStyle/>
          <a:p>
            <a:fld id="{8B53DFEC-A51D-C54B-AF5E-7470F20CC68B}" type="slidenum">
              <a:rPr kumimoji="1" lang="zh-TW" altLang="en-US" smtClean="0"/>
              <a:t>1</a:t>
            </a:fld>
            <a:endParaRPr kumimoji="1" lang="zh-TW" altLang="en-US" dirty="0"/>
          </a:p>
        </p:txBody>
      </p:sp>
      <p:grpSp>
        <p:nvGrpSpPr>
          <p:cNvPr id="10" name="群組 9">
            <a:extLst>
              <a:ext uri="{FF2B5EF4-FFF2-40B4-BE49-F238E27FC236}">
                <a16:creationId xmlns:a16="http://schemas.microsoft.com/office/drawing/2014/main" id="{36B99946-CF6B-B54A-96ED-4B44218C016F}"/>
              </a:ext>
            </a:extLst>
          </p:cNvPr>
          <p:cNvGrpSpPr/>
          <p:nvPr/>
        </p:nvGrpSpPr>
        <p:grpSpPr>
          <a:xfrm>
            <a:off x="872432" y="1918478"/>
            <a:ext cx="10557050" cy="3163214"/>
            <a:chOff x="872432" y="1918478"/>
            <a:chExt cx="10557050" cy="3163214"/>
          </a:xfrm>
        </p:grpSpPr>
        <p:sp>
          <p:nvSpPr>
            <p:cNvPr id="7" name="向右箭號 6">
              <a:extLst>
                <a:ext uri="{FF2B5EF4-FFF2-40B4-BE49-F238E27FC236}">
                  <a16:creationId xmlns:a16="http://schemas.microsoft.com/office/drawing/2014/main" id="{635F8ED9-16F4-3C4B-BBD5-3583D1355035}"/>
                </a:ext>
              </a:extLst>
            </p:cNvPr>
            <p:cNvSpPr/>
            <p:nvPr/>
          </p:nvSpPr>
          <p:spPr>
            <a:xfrm>
              <a:off x="5317044" y="3250968"/>
              <a:ext cx="1667825" cy="498233"/>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TW" altLang="en-US"/>
            </a:p>
          </p:txBody>
        </p:sp>
        <p:sp>
          <p:nvSpPr>
            <p:cNvPr id="6" name="圓角矩形 5">
              <a:extLst>
                <a:ext uri="{FF2B5EF4-FFF2-40B4-BE49-F238E27FC236}">
                  <a16:creationId xmlns:a16="http://schemas.microsoft.com/office/drawing/2014/main" id="{39611836-F720-F94A-AE00-DCBC2842F4AA}"/>
                </a:ext>
              </a:extLst>
            </p:cNvPr>
            <p:cNvSpPr/>
            <p:nvPr/>
          </p:nvSpPr>
          <p:spPr>
            <a:xfrm>
              <a:off x="7770189" y="1918478"/>
              <a:ext cx="3659293" cy="3163214"/>
            </a:xfrm>
            <a:prstGeom prst="roundRect">
              <a:avLst/>
            </a:prstGeom>
            <a:solidFill>
              <a:schemeClr val="accent2">
                <a:lumMod val="20000"/>
                <a:lumOff val="80000"/>
              </a:schemeClr>
            </a:solidFill>
            <a:ln w="5715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TW" sz="3600" dirty="0"/>
                <a:t>Domain B</a:t>
              </a:r>
              <a:endParaRPr kumimoji="1" lang="zh-TW" altLang="en-US" sz="3600" dirty="0"/>
            </a:p>
          </p:txBody>
        </p:sp>
        <p:sp>
          <p:nvSpPr>
            <p:cNvPr id="5" name="圓角矩形 4">
              <a:extLst>
                <a:ext uri="{FF2B5EF4-FFF2-40B4-BE49-F238E27FC236}">
                  <a16:creationId xmlns:a16="http://schemas.microsoft.com/office/drawing/2014/main" id="{574A47B2-2C76-6241-9009-5619E62673DE}"/>
                </a:ext>
              </a:extLst>
            </p:cNvPr>
            <p:cNvSpPr/>
            <p:nvPr/>
          </p:nvSpPr>
          <p:spPr>
            <a:xfrm>
              <a:off x="872432" y="1918478"/>
              <a:ext cx="3659293" cy="3163214"/>
            </a:xfrm>
            <a:prstGeom prst="roundRect">
              <a:avLst/>
            </a:prstGeom>
            <a:solidFill>
              <a:schemeClr val="accent1">
                <a:lumMod val="20000"/>
                <a:lumOff val="80000"/>
              </a:schemeClr>
            </a:solidFill>
            <a:ln w="38100"/>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zh-TW" sz="3600" dirty="0"/>
                <a:t>Domain A</a:t>
              </a:r>
              <a:endParaRPr kumimoji="1" lang="zh-TW" altLang="en-US" sz="3600" dirty="0"/>
            </a:p>
          </p:txBody>
        </p:sp>
      </p:grpSp>
      <p:sp>
        <p:nvSpPr>
          <p:cNvPr id="8" name="文字方塊 7">
            <a:extLst>
              <a:ext uri="{FF2B5EF4-FFF2-40B4-BE49-F238E27FC236}">
                <a16:creationId xmlns:a16="http://schemas.microsoft.com/office/drawing/2014/main" id="{CB6C68FA-FB28-AB48-82BB-71745E9B861A}"/>
              </a:ext>
            </a:extLst>
          </p:cNvPr>
          <p:cNvSpPr txBox="1"/>
          <p:nvPr/>
        </p:nvSpPr>
        <p:spPr>
          <a:xfrm>
            <a:off x="386049" y="6313035"/>
            <a:ext cx="2727478" cy="400110"/>
          </a:xfrm>
          <a:prstGeom prst="rect">
            <a:avLst/>
          </a:prstGeom>
          <a:noFill/>
        </p:spPr>
        <p:txBody>
          <a:bodyPr wrap="none" rtlCol="0">
            <a:spAutoFit/>
          </a:bodyPr>
          <a:lstStyle/>
          <a:p>
            <a:r>
              <a:rPr kumimoji="1" lang="en-US" altLang="zh-TW" sz="2000" dirty="0"/>
              <a:t>[Zhang </a:t>
            </a:r>
            <a:r>
              <a:rPr kumimoji="1" lang="en-US" altLang="zh-TW" sz="2000" i="1" dirty="0"/>
              <a:t>et al</a:t>
            </a:r>
            <a:r>
              <a:rPr kumimoji="1" lang="en-US" altLang="zh-TW" sz="2000" dirty="0"/>
              <a:t>. ECCV 2016]</a:t>
            </a:r>
            <a:endParaRPr kumimoji="1" lang="zh-TW" altLang="en-US" sz="2000" dirty="0"/>
          </a:p>
        </p:txBody>
      </p:sp>
      <p:grpSp>
        <p:nvGrpSpPr>
          <p:cNvPr id="26" name="群組 25">
            <a:extLst>
              <a:ext uri="{FF2B5EF4-FFF2-40B4-BE49-F238E27FC236}">
                <a16:creationId xmlns:a16="http://schemas.microsoft.com/office/drawing/2014/main" id="{FDFDB64B-0A81-654F-A764-038840819D39}"/>
              </a:ext>
            </a:extLst>
          </p:cNvPr>
          <p:cNvGrpSpPr/>
          <p:nvPr/>
        </p:nvGrpSpPr>
        <p:grpSpPr>
          <a:xfrm>
            <a:off x="4778195" y="5781959"/>
            <a:ext cx="2654728" cy="614351"/>
            <a:chOff x="4570561" y="5597598"/>
            <a:chExt cx="2654728" cy="614351"/>
          </a:xfrm>
        </p:grpSpPr>
        <p:sp>
          <p:nvSpPr>
            <p:cNvPr id="3" name="文字方塊 2">
              <a:extLst>
                <a:ext uri="{FF2B5EF4-FFF2-40B4-BE49-F238E27FC236}">
                  <a16:creationId xmlns:a16="http://schemas.microsoft.com/office/drawing/2014/main" id="{BCFDF5EC-CE90-1040-B1E0-079011146B8A}"/>
                </a:ext>
              </a:extLst>
            </p:cNvPr>
            <p:cNvSpPr txBox="1"/>
            <p:nvPr/>
          </p:nvSpPr>
          <p:spPr>
            <a:xfrm>
              <a:off x="4570561" y="5597598"/>
              <a:ext cx="954107" cy="584775"/>
            </a:xfrm>
            <a:prstGeom prst="rect">
              <a:avLst/>
            </a:prstGeom>
            <a:noFill/>
          </p:spPr>
          <p:txBody>
            <a:bodyPr wrap="none" rtlCol="0">
              <a:spAutoFit/>
            </a:bodyPr>
            <a:lstStyle/>
            <a:p>
              <a:r>
                <a:rPr kumimoji="1" lang="en-US" altLang="zh-TW" sz="3200" dirty="0"/>
                <a:t>Gray</a:t>
              </a:r>
              <a:endParaRPr kumimoji="1" lang="zh-TW" altLang="en-US" sz="3200" dirty="0"/>
            </a:p>
          </p:txBody>
        </p:sp>
        <p:sp>
          <p:nvSpPr>
            <p:cNvPr id="17" name="文字方塊 16">
              <a:extLst>
                <a:ext uri="{FF2B5EF4-FFF2-40B4-BE49-F238E27FC236}">
                  <a16:creationId xmlns:a16="http://schemas.microsoft.com/office/drawing/2014/main" id="{E59BD364-19B9-6148-B11A-9F307C1B0005}"/>
                </a:ext>
              </a:extLst>
            </p:cNvPr>
            <p:cNvSpPr txBox="1"/>
            <p:nvPr/>
          </p:nvSpPr>
          <p:spPr>
            <a:xfrm>
              <a:off x="6150956" y="5627174"/>
              <a:ext cx="1074333" cy="584775"/>
            </a:xfrm>
            <a:prstGeom prst="rect">
              <a:avLst/>
            </a:prstGeom>
            <a:noFill/>
          </p:spPr>
          <p:txBody>
            <a:bodyPr wrap="none" rtlCol="0">
              <a:spAutoFit/>
            </a:bodyPr>
            <a:lstStyle/>
            <a:p>
              <a:r>
                <a:rPr kumimoji="1" lang="en-US" altLang="zh-TW" sz="3200" dirty="0"/>
                <a:t>Color</a:t>
              </a:r>
              <a:endParaRPr kumimoji="1" lang="zh-TW" altLang="en-US" sz="3200" dirty="0"/>
            </a:p>
          </p:txBody>
        </p:sp>
        <p:sp>
          <p:nvSpPr>
            <p:cNvPr id="25" name="向右箭號 24">
              <a:extLst>
                <a:ext uri="{FF2B5EF4-FFF2-40B4-BE49-F238E27FC236}">
                  <a16:creationId xmlns:a16="http://schemas.microsoft.com/office/drawing/2014/main" id="{B8A8313F-6928-3D46-91DF-BB72A77AC10A}"/>
                </a:ext>
              </a:extLst>
            </p:cNvPr>
            <p:cNvSpPr/>
            <p:nvPr/>
          </p:nvSpPr>
          <p:spPr>
            <a:xfrm>
              <a:off x="5588547" y="5736222"/>
              <a:ext cx="441036" cy="3666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grpSp>
      <p:pic>
        <p:nvPicPr>
          <p:cNvPr id="37" name="圖片 36">
            <a:extLst>
              <a:ext uri="{FF2B5EF4-FFF2-40B4-BE49-F238E27FC236}">
                <a16:creationId xmlns:a16="http://schemas.microsoft.com/office/drawing/2014/main" id="{0258683D-39C3-774A-9307-A1933DC42F2E}"/>
              </a:ext>
            </a:extLst>
          </p:cNvPr>
          <p:cNvPicPr>
            <a:picLocks/>
          </p:cNvPicPr>
          <p:nvPr/>
        </p:nvPicPr>
        <p:blipFill>
          <a:blip r:embed="rId3"/>
          <a:stretch>
            <a:fillRect/>
          </a:stretch>
        </p:blipFill>
        <p:spPr>
          <a:xfrm>
            <a:off x="2932900" y="1227108"/>
            <a:ext cx="6089180" cy="4369103"/>
          </a:xfrm>
          <a:prstGeom prst="rect">
            <a:avLst/>
          </a:prstGeom>
        </p:spPr>
      </p:pic>
      <p:pic>
        <p:nvPicPr>
          <p:cNvPr id="38" name="圖片 37">
            <a:extLst>
              <a:ext uri="{FF2B5EF4-FFF2-40B4-BE49-F238E27FC236}">
                <a16:creationId xmlns:a16="http://schemas.microsoft.com/office/drawing/2014/main" id="{54A206A6-F372-E145-B5BD-5AF8A80D266C}"/>
              </a:ext>
            </a:extLst>
          </p:cNvPr>
          <p:cNvPicPr>
            <a:picLocks/>
          </p:cNvPicPr>
          <p:nvPr/>
        </p:nvPicPr>
        <p:blipFill>
          <a:blip r:embed="rId4"/>
          <a:stretch>
            <a:fillRect/>
          </a:stretch>
        </p:blipFill>
        <p:spPr>
          <a:xfrm>
            <a:off x="2833949" y="1224334"/>
            <a:ext cx="6327304" cy="4370400"/>
          </a:xfrm>
          <a:prstGeom prst="rect">
            <a:avLst/>
          </a:prstGeom>
        </p:spPr>
      </p:pic>
      <p:sp>
        <p:nvSpPr>
          <p:cNvPr id="36" name="文字方塊 35">
            <a:extLst>
              <a:ext uri="{FF2B5EF4-FFF2-40B4-BE49-F238E27FC236}">
                <a16:creationId xmlns:a16="http://schemas.microsoft.com/office/drawing/2014/main" id="{7F33EB91-30D8-7B40-A4AD-FF6701EB5793}"/>
              </a:ext>
            </a:extLst>
          </p:cNvPr>
          <p:cNvSpPr txBox="1"/>
          <p:nvPr/>
        </p:nvSpPr>
        <p:spPr>
          <a:xfrm>
            <a:off x="344017" y="6313035"/>
            <a:ext cx="2705549" cy="400110"/>
          </a:xfrm>
          <a:prstGeom prst="rect">
            <a:avLst/>
          </a:prstGeom>
          <a:noFill/>
        </p:spPr>
        <p:txBody>
          <a:bodyPr wrap="none" rtlCol="0">
            <a:spAutoFit/>
          </a:bodyPr>
          <a:lstStyle/>
          <a:p>
            <a:r>
              <a:rPr kumimoji="1" lang="en-US" altLang="zh-TW" sz="2000" dirty="0"/>
              <a:t>[Wang </a:t>
            </a:r>
            <a:r>
              <a:rPr kumimoji="1" lang="en-US" altLang="zh-TW" sz="2000" i="1" dirty="0"/>
              <a:t>et al</a:t>
            </a:r>
            <a:r>
              <a:rPr kumimoji="1" lang="en-US" altLang="zh-TW" sz="2000" dirty="0"/>
              <a:t>. CVPR 2018]</a:t>
            </a:r>
            <a:endParaRPr kumimoji="1" lang="zh-TW" altLang="en-US" sz="2000" dirty="0"/>
          </a:p>
        </p:txBody>
      </p:sp>
      <p:grpSp>
        <p:nvGrpSpPr>
          <p:cNvPr id="28" name="群組 27">
            <a:extLst>
              <a:ext uri="{FF2B5EF4-FFF2-40B4-BE49-F238E27FC236}">
                <a16:creationId xmlns:a16="http://schemas.microsoft.com/office/drawing/2014/main" id="{30B777CB-ED08-1645-8378-E6C399C4965A}"/>
              </a:ext>
            </a:extLst>
          </p:cNvPr>
          <p:cNvGrpSpPr/>
          <p:nvPr/>
        </p:nvGrpSpPr>
        <p:grpSpPr>
          <a:xfrm>
            <a:off x="4635039" y="5796747"/>
            <a:ext cx="2941040" cy="584775"/>
            <a:chOff x="4518077" y="6076988"/>
            <a:chExt cx="2941040" cy="584775"/>
          </a:xfrm>
        </p:grpSpPr>
        <p:sp>
          <p:nvSpPr>
            <p:cNvPr id="34" name="文字方塊 33">
              <a:extLst>
                <a:ext uri="{FF2B5EF4-FFF2-40B4-BE49-F238E27FC236}">
                  <a16:creationId xmlns:a16="http://schemas.microsoft.com/office/drawing/2014/main" id="{A9B3B61B-4361-3745-82EC-FCEFC3C72C2E}"/>
                </a:ext>
              </a:extLst>
            </p:cNvPr>
            <p:cNvSpPr txBox="1"/>
            <p:nvPr/>
          </p:nvSpPr>
          <p:spPr>
            <a:xfrm>
              <a:off x="4518077" y="6076988"/>
              <a:ext cx="1069524" cy="584775"/>
            </a:xfrm>
            <a:prstGeom prst="rect">
              <a:avLst/>
            </a:prstGeom>
            <a:noFill/>
          </p:spPr>
          <p:txBody>
            <a:bodyPr wrap="none" rtlCol="0">
              <a:spAutoFit/>
            </a:bodyPr>
            <a:lstStyle/>
            <a:p>
              <a:r>
                <a:rPr kumimoji="1" lang="en-US" altLang="zh-TW" sz="3200" dirty="0"/>
                <a:t>Label</a:t>
              </a:r>
              <a:endParaRPr kumimoji="1" lang="zh-TW" altLang="en-US" sz="3200" dirty="0"/>
            </a:p>
          </p:txBody>
        </p:sp>
        <p:sp>
          <p:nvSpPr>
            <p:cNvPr id="35" name="文字方塊 34">
              <a:extLst>
                <a:ext uri="{FF2B5EF4-FFF2-40B4-BE49-F238E27FC236}">
                  <a16:creationId xmlns:a16="http://schemas.microsoft.com/office/drawing/2014/main" id="{DEE55BB7-A4BC-204F-9154-677D5BD3A303}"/>
                </a:ext>
              </a:extLst>
            </p:cNvPr>
            <p:cNvSpPr txBox="1"/>
            <p:nvPr/>
          </p:nvSpPr>
          <p:spPr>
            <a:xfrm>
              <a:off x="6250325" y="6076988"/>
              <a:ext cx="1208792" cy="584775"/>
            </a:xfrm>
            <a:prstGeom prst="rect">
              <a:avLst/>
            </a:prstGeom>
            <a:noFill/>
          </p:spPr>
          <p:txBody>
            <a:bodyPr wrap="none" rtlCol="0">
              <a:spAutoFit/>
            </a:bodyPr>
            <a:lstStyle/>
            <a:p>
              <a:r>
                <a:rPr kumimoji="1" lang="en-US" altLang="zh-TW" sz="3200" dirty="0"/>
                <a:t>Image</a:t>
              </a:r>
              <a:endParaRPr kumimoji="1" lang="zh-TW" altLang="en-US" sz="3200" dirty="0"/>
            </a:p>
          </p:txBody>
        </p:sp>
        <p:sp>
          <p:nvSpPr>
            <p:cNvPr id="39" name="向右箭號 38">
              <a:extLst>
                <a:ext uri="{FF2B5EF4-FFF2-40B4-BE49-F238E27FC236}">
                  <a16:creationId xmlns:a16="http://schemas.microsoft.com/office/drawing/2014/main" id="{F0D65285-C834-874B-9AEA-212F0CD4A7C7}"/>
                </a:ext>
              </a:extLst>
            </p:cNvPr>
            <p:cNvSpPr/>
            <p:nvPr/>
          </p:nvSpPr>
          <p:spPr>
            <a:xfrm>
              <a:off x="5687916" y="6186035"/>
              <a:ext cx="441036" cy="3666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grpSp>
      <p:pic>
        <p:nvPicPr>
          <p:cNvPr id="41" name="圖片 40">
            <a:extLst>
              <a:ext uri="{FF2B5EF4-FFF2-40B4-BE49-F238E27FC236}">
                <a16:creationId xmlns:a16="http://schemas.microsoft.com/office/drawing/2014/main" id="{F6C7C6B6-CA8C-F843-8F1D-077F93DB6715}"/>
              </a:ext>
            </a:extLst>
          </p:cNvPr>
          <p:cNvPicPr>
            <a:picLocks noChangeAspect="1"/>
          </p:cNvPicPr>
          <p:nvPr/>
        </p:nvPicPr>
        <p:blipFill>
          <a:blip r:embed="rId5"/>
          <a:stretch>
            <a:fillRect/>
          </a:stretch>
        </p:blipFill>
        <p:spPr>
          <a:xfrm>
            <a:off x="3903603" y="1377163"/>
            <a:ext cx="4042800" cy="4024083"/>
          </a:xfrm>
          <a:prstGeom prst="rect">
            <a:avLst/>
          </a:prstGeom>
        </p:spPr>
      </p:pic>
      <p:pic>
        <p:nvPicPr>
          <p:cNvPr id="42" name="圖片 41">
            <a:extLst>
              <a:ext uri="{FF2B5EF4-FFF2-40B4-BE49-F238E27FC236}">
                <a16:creationId xmlns:a16="http://schemas.microsoft.com/office/drawing/2014/main" id="{00782082-51EF-BD47-AF3A-B7F4EE3AE061}"/>
              </a:ext>
            </a:extLst>
          </p:cNvPr>
          <p:cNvPicPr>
            <a:picLocks/>
          </p:cNvPicPr>
          <p:nvPr/>
        </p:nvPicPr>
        <p:blipFill>
          <a:blip r:embed="rId6"/>
          <a:stretch>
            <a:fillRect/>
          </a:stretch>
        </p:blipFill>
        <p:spPr>
          <a:xfrm>
            <a:off x="3903603" y="1377163"/>
            <a:ext cx="4042800" cy="4040819"/>
          </a:xfrm>
          <a:prstGeom prst="rect">
            <a:avLst/>
          </a:prstGeom>
        </p:spPr>
      </p:pic>
      <p:sp>
        <p:nvSpPr>
          <p:cNvPr id="45" name="文字方塊 44">
            <a:extLst>
              <a:ext uri="{FF2B5EF4-FFF2-40B4-BE49-F238E27FC236}">
                <a16:creationId xmlns:a16="http://schemas.microsoft.com/office/drawing/2014/main" id="{A7FB2C31-6C37-6A4A-9A6D-2FA27328BC5F}"/>
              </a:ext>
            </a:extLst>
          </p:cNvPr>
          <p:cNvSpPr txBox="1"/>
          <p:nvPr/>
        </p:nvSpPr>
        <p:spPr>
          <a:xfrm>
            <a:off x="525862" y="6313035"/>
            <a:ext cx="2425921" cy="400110"/>
          </a:xfrm>
          <a:prstGeom prst="rect">
            <a:avLst/>
          </a:prstGeom>
          <a:noFill/>
        </p:spPr>
        <p:txBody>
          <a:bodyPr wrap="none" rtlCol="0">
            <a:spAutoFit/>
          </a:bodyPr>
          <a:lstStyle/>
          <a:p>
            <a:r>
              <a:rPr kumimoji="1" lang="en-US" altLang="zh-TW" sz="2000" dirty="0"/>
              <a:t>[Zhu </a:t>
            </a:r>
            <a:r>
              <a:rPr kumimoji="1" lang="en-US" altLang="zh-TW" sz="2000" i="1" dirty="0"/>
              <a:t>et al</a:t>
            </a:r>
            <a:r>
              <a:rPr kumimoji="1" lang="en-US" altLang="zh-TW" sz="2000" dirty="0"/>
              <a:t>. ICCV 2017]</a:t>
            </a:r>
            <a:endParaRPr kumimoji="1" lang="zh-TW" altLang="en-US" sz="2000" dirty="0"/>
          </a:p>
        </p:txBody>
      </p:sp>
      <p:grpSp>
        <p:nvGrpSpPr>
          <p:cNvPr id="49" name="群組 48">
            <a:extLst>
              <a:ext uri="{FF2B5EF4-FFF2-40B4-BE49-F238E27FC236}">
                <a16:creationId xmlns:a16="http://schemas.microsoft.com/office/drawing/2014/main" id="{AD66128E-5926-9C4C-AF6D-81560BF57428}"/>
              </a:ext>
            </a:extLst>
          </p:cNvPr>
          <p:cNvGrpSpPr/>
          <p:nvPr/>
        </p:nvGrpSpPr>
        <p:grpSpPr>
          <a:xfrm>
            <a:off x="4651886" y="5796747"/>
            <a:ext cx="2907346" cy="584775"/>
            <a:chOff x="4433643" y="6186752"/>
            <a:chExt cx="2907346" cy="584775"/>
          </a:xfrm>
        </p:grpSpPr>
        <p:sp>
          <p:nvSpPr>
            <p:cNvPr id="43" name="文字方塊 42">
              <a:extLst>
                <a:ext uri="{FF2B5EF4-FFF2-40B4-BE49-F238E27FC236}">
                  <a16:creationId xmlns:a16="http://schemas.microsoft.com/office/drawing/2014/main" id="{2DEA4751-91DE-384B-AA92-BB7837C5E8B8}"/>
                </a:ext>
              </a:extLst>
            </p:cNvPr>
            <p:cNvSpPr txBox="1"/>
            <p:nvPr/>
          </p:nvSpPr>
          <p:spPr>
            <a:xfrm>
              <a:off x="4433643" y="6186752"/>
              <a:ext cx="1157112" cy="584775"/>
            </a:xfrm>
            <a:prstGeom prst="rect">
              <a:avLst/>
            </a:prstGeom>
            <a:noFill/>
          </p:spPr>
          <p:txBody>
            <a:bodyPr wrap="none" rtlCol="0">
              <a:spAutoFit/>
            </a:bodyPr>
            <a:lstStyle/>
            <a:p>
              <a:r>
                <a:rPr kumimoji="1" lang="en-US" altLang="zh-TW" sz="3200" dirty="0"/>
                <a:t>Horse</a:t>
              </a:r>
              <a:endParaRPr kumimoji="1" lang="zh-TW" altLang="en-US" sz="3200" dirty="0"/>
            </a:p>
          </p:txBody>
        </p:sp>
        <p:sp>
          <p:nvSpPr>
            <p:cNvPr id="44" name="文字方塊 43">
              <a:extLst>
                <a:ext uri="{FF2B5EF4-FFF2-40B4-BE49-F238E27FC236}">
                  <a16:creationId xmlns:a16="http://schemas.microsoft.com/office/drawing/2014/main" id="{15F46011-C4E3-BD4A-BB95-C26903DA7236}"/>
                </a:ext>
              </a:extLst>
            </p:cNvPr>
            <p:cNvSpPr txBox="1"/>
            <p:nvPr/>
          </p:nvSpPr>
          <p:spPr>
            <a:xfrm>
              <a:off x="6218759" y="6186752"/>
              <a:ext cx="1122230" cy="584775"/>
            </a:xfrm>
            <a:prstGeom prst="rect">
              <a:avLst/>
            </a:prstGeom>
            <a:noFill/>
          </p:spPr>
          <p:txBody>
            <a:bodyPr wrap="none" rtlCol="0">
              <a:spAutoFit/>
            </a:bodyPr>
            <a:lstStyle/>
            <a:p>
              <a:r>
                <a:rPr kumimoji="1" lang="en-US" altLang="zh-TW" sz="3200" dirty="0"/>
                <a:t>Zebra</a:t>
              </a:r>
              <a:endParaRPr kumimoji="1" lang="zh-TW" altLang="en-US" sz="3200" dirty="0"/>
            </a:p>
          </p:txBody>
        </p:sp>
        <p:sp>
          <p:nvSpPr>
            <p:cNvPr id="48" name="向右箭號 47">
              <a:extLst>
                <a:ext uri="{FF2B5EF4-FFF2-40B4-BE49-F238E27FC236}">
                  <a16:creationId xmlns:a16="http://schemas.microsoft.com/office/drawing/2014/main" id="{2D4FBE6D-7833-A347-B905-E0D4FF7EBA55}"/>
                </a:ext>
              </a:extLst>
            </p:cNvPr>
            <p:cNvSpPr/>
            <p:nvPr/>
          </p:nvSpPr>
          <p:spPr>
            <a:xfrm>
              <a:off x="5657436" y="6295799"/>
              <a:ext cx="441036" cy="3666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grpSp>
      <p:pic>
        <p:nvPicPr>
          <p:cNvPr id="9" name="圖片 8">
            <a:extLst>
              <a:ext uri="{FF2B5EF4-FFF2-40B4-BE49-F238E27FC236}">
                <a16:creationId xmlns:a16="http://schemas.microsoft.com/office/drawing/2014/main" id="{C5EE3890-6BBB-8B44-A4C4-0A30E9C52E43}"/>
              </a:ext>
            </a:extLst>
          </p:cNvPr>
          <p:cNvPicPr>
            <a:picLocks noChangeAspect="1"/>
          </p:cNvPicPr>
          <p:nvPr/>
        </p:nvPicPr>
        <p:blipFill>
          <a:blip r:embed="rId7"/>
          <a:stretch>
            <a:fillRect/>
          </a:stretch>
        </p:blipFill>
        <p:spPr>
          <a:xfrm>
            <a:off x="3742260" y="1730930"/>
            <a:ext cx="4475168" cy="3528000"/>
          </a:xfrm>
          <a:prstGeom prst="rect">
            <a:avLst/>
          </a:prstGeom>
        </p:spPr>
      </p:pic>
      <p:pic>
        <p:nvPicPr>
          <p:cNvPr id="11" name="圖片 10">
            <a:extLst>
              <a:ext uri="{FF2B5EF4-FFF2-40B4-BE49-F238E27FC236}">
                <a16:creationId xmlns:a16="http://schemas.microsoft.com/office/drawing/2014/main" id="{03EAD707-FFA8-BC45-B0F1-89CBF0161226}"/>
              </a:ext>
            </a:extLst>
          </p:cNvPr>
          <p:cNvPicPr>
            <a:picLocks noChangeAspect="1"/>
          </p:cNvPicPr>
          <p:nvPr/>
        </p:nvPicPr>
        <p:blipFill>
          <a:blip r:embed="rId8"/>
          <a:stretch>
            <a:fillRect/>
          </a:stretch>
        </p:blipFill>
        <p:spPr>
          <a:xfrm>
            <a:off x="3742260" y="1730930"/>
            <a:ext cx="4475168" cy="3528000"/>
          </a:xfrm>
          <a:prstGeom prst="rect">
            <a:avLst/>
          </a:prstGeom>
        </p:spPr>
      </p:pic>
    </p:spTree>
    <p:extLst>
      <p:ext uri="{BB962C8B-B14F-4D97-AF65-F5344CB8AC3E}">
        <p14:creationId xmlns:p14="http://schemas.microsoft.com/office/powerpoint/2010/main" val="273889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10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left)">
                                      <p:cBhvr>
                                        <p:cTn id="59"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6" grpId="0"/>
      <p:bldP spid="36" grpId="1"/>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3C8AF6-C584-8145-B5C1-17DD78224A6F}"/>
              </a:ext>
            </a:extLst>
          </p:cNvPr>
          <p:cNvSpPr>
            <a:spLocks noGrp="1"/>
          </p:cNvSpPr>
          <p:nvPr>
            <p:ph type="title"/>
          </p:nvPr>
        </p:nvSpPr>
        <p:spPr/>
        <p:txBody>
          <a:bodyPr/>
          <a:lstStyle/>
          <a:p>
            <a:r>
              <a:rPr kumimoji="1" lang="en-US" altLang="zh-TW" dirty="0"/>
              <a:t>Concurrent Work</a:t>
            </a:r>
            <a:endParaRPr kumimoji="1" lang="zh-TW" altLang="en-US" dirty="0"/>
          </a:p>
        </p:txBody>
      </p:sp>
      <p:sp>
        <p:nvSpPr>
          <p:cNvPr id="4" name="投影片編號版面配置區 3">
            <a:extLst>
              <a:ext uri="{FF2B5EF4-FFF2-40B4-BE49-F238E27FC236}">
                <a16:creationId xmlns:a16="http://schemas.microsoft.com/office/drawing/2014/main" id="{D125C8DA-FCA5-CA4F-B6F9-6EAE948AE0AE}"/>
              </a:ext>
            </a:extLst>
          </p:cNvPr>
          <p:cNvSpPr>
            <a:spLocks noGrp="1"/>
          </p:cNvSpPr>
          <p:nvPr>
            <p:ph type="sldNum" sz="quarter" idx="12"/>
          </p:nvPr>
        </p:nvSpPr>
        <p:spPr/>
        <p:txBody>
          <a:bodyPr/>
          <a:lstStyle/>
          <a:p>
            <a:fld id="{8B53DFEC-A51D-C54B-AF5E-7470F20CC68B}" type="slidenum">
              <a:rPr kumimoji="1" lang="zh-TW" altLang="en-US" smtClean="0"/>
              <a:t>19</a:t>
            </a:fld>
            <a:endParaRPr kumimoji="1" lang="zh-TW" altLang="en-US"/>
          </a:p>
        </p:txBody>
      </p:sp>
      <p:sp>
        <p:nvSpPr>
          <p:cNvPr id="3" name="文字方塊 2">
            <a:extLst>
              <a:ext uri="{FF2B5EF4-FFF2-40B4-BE49-F238E27FC236}">
                <a16:creationId xmlns:a16="http://schemas.microsoft.com/office/drawing/2014/main" id="{2E587404-2B8C-3A4E-B104-C5F873261418}"/>
              </a:ext>
            </a:extLst>
          </p:cNvPr>
          <p:cNvSpPr txBox="1"/>
          <p:nvPr/>
        </p:nvSpPr>
        <p:spPr>
          <a:xfrm>
            <a:off x="644588" y="1717886"/>
            <a:ext cx="10416762" cy="4154984"/>
          </a:xfrm>
          <a:prstGeom prst="rect">
            <a:avLst/>
          </a:prstGeom>
          <a:noFill/>
        </p:spPr>
        <p:txBody>
          <a:bodyPr wrap="none" rtlCol="0">
            <a:spAutoFit/>
          </a:bodyPr>
          <a:lstStyle/>
          <a:p>
            <a:pPr marL="285750" indent="-285750">
              <a:buFont typeface="Arial" panose="020B0604020202020204" pitchFamily="34" charset="0"/>
              <a:buChar char="•"/>
            </a:pPr>
            <a:r>
              <a:rPr kumimoji="1" lang="en-US" altLang="zh-TW" sz="2400" b="1" dirty="0"/>
              <a:t>MUNIT</a:t>
            </a:r>
            <a:br>
              <a:rPr kumimoji="1" lang="en-US" altLang="zh-TW" sz="2400" dirty="0"/>
            </a:br>
            <a:r>
              <a:rPr lang="en-US" altLang="zh-TW" sz="2400" dirty="0"/>
              <a:t>Multimodal Unsupervised Image-to-Image Translation </a:t>
            </a:r>
            <a:br>
              <a:rPr lang="en-US" altLang="zh-TW" sz="2400" dirty="0"/>
            </a:br>
            <a:r>
              <a:rPr lang="en-US" altLang="zh-TW" sz="2400" dirty="0"/>
              <a:t>Huang </a:t>
            </a:r>
            <a:r>
              <a:rPr lang="en-US" altLang="zh-TW" sz="2400" i="1" dirty="0"/>
              <a:t>et al</a:t>
            </a:r>
            <a:r>
              <a:rPr lang="en-US" altLang="zh-TW" sz="2400" dirty="0"/>
              <a:t>. ECCV 2018</a:t>
            </a:r>
          </a:p>
          <a:p>
            <a:pPr marL="285750" indent="-285750">
              <a:buFont typeface="Arial" panose="020B0604020202020204" pitchFamily="34" charset="0"/>
              <a:buChar char="•"/>
            </a:pPr>
            <a:endParaRPr lang="en-US" altLang="zh-TW" sz="2400" dirty="0"/>
          </a:p>
          <a:p>
            <a:pPr marL="285750" indent="-285750">
              <a:buFont typeface="Arial" panose="020B0604020202020204" pitchFamily="34" charset="0"/>
              <a:buChar char="•"/>
            </a:pPr>
            <a:r>
              <a:rPr kumimoji="1" lang="en-US" altLang="zh-TW" sz="2400" b="1" dirty="0"/>
              <a:t>Augmented </a:t>
            </a:r>
            <a:r>
              <a:rPr kumimoji="1" lang="en-US" altLang="zh-TW" sz="2400" b="1" dirty="0" err="1"/>
              <a:t>CycleGAN</a:t>
            </a:r>
            <a:br>
              <a:rPr kumimoji="1" lang="en-US" altLang="zh-TW" sz="2400" dirty="0"/>
            </a:br>
            <a:r>
              <a:rPr lang="en-US" altLang="zh-TW" sz="2400" dirty="0"/>
              <a:t>Augmented </a:t>
            </a:r>
            <a:r>
              <a:rPr lang="en-US" altLang="zh-TW" sz="2400" dirty="0" err="1"/>
              <a:t>CycleGAN</a:t>
            </a:r>
            <a:r>
              <a:rPr lang="en-US" altLang="zh-TW" sz="2400" dirty="0"/>
              <a:t>: Learning Many-to-Many Mappings from Unpaired Data </a:t>
            </a:r>
            <a:br>
              <a:rPr lang="en-US" altLang="zh-TW" sz="2400" dirty="0"/>
            </a:br>
            <a:r>
              <a:rPr lang="en-US" altLang="zh-TW" sz="2400" dirty="0" err="1"/>
              <a:t>Almahairi</a:t>
            </a:r>
            <a:r>
              <a:rPr lang="en-US" altLang="zh-TW" sz="2400" dirty="0"/>
              <a:t> </a:t>
            </a:r>
            <a:r>
              <a:rPr lang="en-US" altLang="zh-TW" sz="2400" i="1" dirty="0"/>
              <a:t>et al</a:t>
            </a:r>
            <a:r>
              <a:rPr lang="en-US" altLang="zh-TW" sz="2400" dirty="0"/>
              <a:t>. ICML 2018</a:t>
            </a:r>
          </a:p>
          <a:p>
            <a:pPr marL="285750" indent="-285750">
              <a:buFont typeface="Arial" panose="020B0604020202020204" pitchFamily="34" charset="0"/>
              <a:buChar char="•"/>
            </a:pPr>
            <a:endParaRPr lang="en-US" altLang="zh-TW" sz="2400" dirty="0"/>
          </a:p>
          <a:p>
            <a:pPr marL="285750" indent="-285750">
              <a:buFont typeface="Arial" panose="020B0604020202020204" pitchFamily="34" charset="0"/>
              <a:buChar char="•"/>
            </a:pPr>
            <a:r>
              <a:rPr lang="en-US" altLang="zh-TW" sz="2400" b="1" dirty="0"/>
              <a:t>EG-UNIT</a:t>
            </a:r>
            <a:br>
              <a:rPr lang="en-US" altLang="zh-TW" sz="2400" dirty="0"/>
            </a:br>
            <a:r>
              <a:rPr lang="en-US" altLang="zh-TW" sz="2400" dirty="0"/>
              <a:t>Exemplar Guided Unsupervised Image-to-Image Translation</a:t>
            </a:r>
            <a:br>
              <a:rPr lang="en-US" altLang="zh-TW" sz="2400" dirty="0"/>
            </a:br>
            <a:r>
              <a:rPr lang="en-US" altLang="zh-TW" sz="2400" dirty="0"/>
              <a:t>Ma </a:t>
            </a:r>
            <a:r>
              <a:rPr lang="en-US" altLang="zh-TW" sz="2400" i="1" dirty="0"/>
              <a:t>et al</a:t>
            </a:r>
            <a:r>
              <a:rPr lang="en-US" altLang="zh-TW" sz="2400" dirty="0"/>
              <a:t>. ICML 2018</a:t>
            </a:r>
            <a:endParaRPr kumimoji="1" lang="zh-TW" altLang="en-US" sz="2400" dirty="0"/>
          </a:p>
        </p:txBody>
      </p:sp>
    </p:spTree>
    <p:extLst>
      <p:ext uri="{BB962C8B-B14F-4D97-AF65-F5344CB8AC3E}">
        <p14:creationId xmlns:p14="http://schemas.microsoft.com/office/powerpoint/2010/main" val="72381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F7413D-F0CB-DC4B-A0AE-FEBDE95165BC}"/>
              </a:ext>
            </a:extLst>
          </p:cNvPr>
          <p:cNvSpPr>
            <a:spLocks noGrp="1"/>
          </p:cNvSpPr>
          <p:nvPr>
            <p:ph type="title"/>
          </p:nvPr>
        </p:nvSpPr>
        <p:spPr/>
        <p:txBody>
          <a:bodyPr/>
          <a:lstStyle/>
          <a:p>
            <a:r>
              <a:rPr kumimoji="1" lang="en-US" altLang="zh-TW" dirty="0"/>
              <a:t>Conclusion</a:t>
            </a:r>
            <a:endParaRPr kumimoji="1" lang="zh-TW" altLang="en-US" dirty="0"/>
          </a:p>
        </p:txBody>
      </p:sp>
      <p:sp>
        <p:nvSpPr>
          <p:cNvPr id="3" name="內容版面配置區 2">
            <a:extLst>
              <a:ext uri="{FF2B5EF4-FFF2-40B4-BE49-F238E27FC236}">
                <a16:creationId xmlns:a16="http://schemas.microsoft.com/office/drawing/2014/main" id="{8BADB566-D5CC-2A4D-8E47-6F8E820AFFA3}"/>
              </a:ext>
            </a:extLst>
          </p:cNvPr>
          <p:cNvSpPr>
            <a:spLocks noGrp="1"/>
          </p:cNvSpPr>
          <p:nvPr>
            <p:ph idx="1"/>
          </p:nvPr>
        </p:nvSpPr>
        <p:spPr/>
        <p:txBody>
          <a:bodyPr/>
          <a:lstStyle/>
          <a:p>
            <a:r>
              <a:rPr kumimoji="1" lang="en-US" altLang="zh-TW" dirty="0"/>
              <a:t> </a:t>
            </a:r>
            <a:r>
              <a:rPr kumimoji="1" lang="en-US" altLang="zh-TW" dirty="0">
                <a:solidFill>
                  <a:srgbClr val="FF0000"/>
                </a:solidFill>
              </a:rPr>
              <a:t>Diverse</a:t>
            </a:r>
            <a:r>
              <a:rPr kumimoji="1" lang="en-US" altLang="zh-TW" dirty="0"/>
              <a:t> image-to-image translation with </a:t>
            </a:r>
            <a:r>
              <a:rPr kumimoji="1" lang="en-US" altLang="zh-TW" dirty="0">
                <a:solidFill>
                  <a:srgbClr val="FF0000"/>
                </a:solidFill>
              </a:rPr>
              <a:t>unpaired</a:t>
            </a:r>
            <a:r>
              <a:rPr kumimoji="1" lang="en-US" altLang="zh-TW" dirty="0"/>
              <a:t> data</a:t>
            </a:r>
          </a:p>
          <a:p>
            <a:r>
              <a:rPr kumimoji="1" lang="en-US" altLang="zh-TW" dirty="0"/>
              <a:t> Disentangled representation</a:t>
            </a:r>
          </a:p>
          <a:p>
            <a:pPr lvl="1"/>
            <a:r>
              <a:rPr kumimoji="1" lang="en-US" altLang="zh-TW" dirty="0"/>
              <a:t>Domain-invariant </a:t>
            </a:r>
            <a:r>
              <a:rPr kumimoji="1" lang="en-US" altLang="zh-TW" dirty="0">
                <a:solidFill>
                  <a:srgbClr val="FF0000"/>
                </a:solidFill>
              </a:rPr>
              <a:t>content</a:t>
            </a:r>
            <a:r>
              <a:rPr kumimoji="1" lang="en-US" altLang="zh-TW" dirty="0"/>
              <a:t> space</a:t>
            </a:r>
          </a:p>
          <a:p>
            <a:pPr lvl="1"/>
            <a:r>
              <a:rPr kumimoji="1" lang="en-US" altLang="zh-TW" dirty="0"/>
              <a:t>Domain-specific </a:t>
            </a:r>
            <a:r>
              <a:rPr kumimoji="1" lang="en-US" altLang="zh-TW" dirty="0">
                <a:solidFill>
                  <a:srgbClr val="FF0000"/>
                </a:solidFill>
              </a:rPr>
              <a:t>attribute</a:t>
            </a:r>
            <a:r>
              <a:rPr kumimoji="1" lang="en-US" altLang="zh-TW" dirty="0"/>
              <a:t> space</a:t>
            </a:r>
          </a:p>
          <a:p>
            <a:r>
              <a:rPr kumimoji="1" lang="en-US" altLang="zh-TW" dirty="0"/>
              <a:t>Cross-cycle consistency</a:t>
            </a:r>
            <a:endParaRPr kumimoji="1" lang="zh-TW" altLang="en-US" dirty="0"/>
          </a:p>
        </p:txBody>
      </p:sp>
      <p:sp>
        <p:nvSpPr>
          <p:cNvPr id="4" name="投影片編號版面配置區 3">
            <a:extLst>
              <a:ext uri="{FF2B5EF4-FFF2-40B4-BE49-F238E27FC236}">
                <a16:creationId xmlns:a16="http://schemas.microsoft.com/office/drawing/2014/main" id="{BDB1A7A2-69FA-5D47-9C86-98E76A4BFE4F}"/>
              </a:ext>
            </a:extLst>
          </p:cNvPr>
          <p:cNvSpPr>
            <a:spLocks noGrp="1"/>
          </p:cNvSpPr>
          <p:nvPr>
            <p:ph type="sldNum" sz="quarter" idx="12"/>
          </p:nvPr>
        </p:nvSpPr>
        <p:spPr/>
        <p:txBody>
          <a:bodyPr/>
          <a:lstStyle/>
          <a:p>
            <a:fld id="{8B53DFEC-A51D-C54B-AF5E-7470F20CC68B}" type="slidenum">
              <a:rPr kumimoji="1" lang="zh-TW" altLang="en-US" smtClean="0"/>
              <a:t>20</a:t>
            </a:fld>
            <a:endParaRPr kumimoji="1" lang="zh-TW" altLang="en-US"/>
          </a:p>
        </p:txBody>
      </p:sp>
      <p:pic>
        <p:nvPicPr>
          <p:cNvPr id="5" name="圖片 4">
            <a:extLst>
              <a:ext uri="{FF2B5EF4-FFF2-40B4-BE49-F238E27FC236}">
                <a16:creationId xmlns:a16="http://schemas.microsoft.com/office/drawing/2014/main" id="{474940C3-8A65-E547-90BA-090F707E6BBA}"/>
              </a:ext>
            </a:extLst>
          </p:cNvPr>
          <p:cNvPicPr>
            <a:picLocks noChangeAspect="1"/>
          </p:cNvPicPr>
          <p:nvPr/>
        </p:nvPicPr>
        <p:blipFill>
          <a:blip r:embed="rId3"/>
          <a:stretch>
            <a:fillRect/>
          </a:stretch>
        </p:blipFill>
        <p:spPr>
          <a:xfrm>
            <a:off x="1314447" y="3943350"/>
            <a:ext cx="3924300" cy="2413000"/>
          </a:xfrm>
          <a:prstGeom prst="rect">
            <a:avLst/>
          </a:prstGeom>
        </p:spPr>
      </p:pic>
      <p:pic>
        <p:nvPicPr>
          <p:cNvPr id="7" name="圖片 6">
            <a:extLst>
              <a:ext uri="{FF2B5EF4-FFF2-40B4-BE49-F238E27FC236}">
                <a16:creationId xmlns:a16="http://schemas.microsoft.com/office/drawing/2014/main" id="{5988AA7D-BA0C-7E4C-A02F-6A0DCF1D3424}"/>
              </a:ext>
            </a:extLst>
          </p:cNvPr>
          <p:cNvPicPr>
            <a:picLocks noChangeAspect="1"/>
          </p:cNvPicPr>
          <p:nvPr/>
        </p:nvPicPr>
        <p:blipFill>
          <a:blip r:embed="rId4"/>
          <a:stretch>
            <a:fillRect/>
          </a:stretch>
        </p:blipFill>
        <p:spPr>
          <a:xfrm>
            <a:off x="5714993" y="3811165"/>
            <a:ext cx="5616388" cy="2910310"/>
          </a:xfrm>
          <a:prstGeom prst="rect">
            <a:avLst/>
          </a:prstGeom>
        </p:spPr>
      </p:pic>
    </p:spTree>
    <p:extLst>
      <p:ext uri="{BB962C8B-B14F-4D97-AF65-F5344CB8AC3E}">
        <p14:creationId xmlns:p14="http://schemas.microsoft.com/office/powerpoint/2010/main" val="4779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E7641E5-2857-0B40-917C-5039C3F174CA}"/>
              </a:ext>
            </a:extLst>
          </p:cNvPr>
          <p:cNvSpPr>
            <a:spLocks noGrp="1"/>
          </p:cNvSpPr>
          <p:nvPr>
            <p:ph type="sldNum" sz="quarter" idx="12"/>
          </p:nvPr>
        </p:nvSpPr>
        <p:spPr/>
        <p:txBody>
          <a:bodyPr/>
          <a:lstStyle/>
          <a:p>
            <a:fld id="{8B53DFEC-A51D-C54B-AF5E-7470F20CC68B}" type="slidenum">
              <a:rPr kumimoji="1" lang="zh-TW" altLang="en-US" smtClean="0"/>
              <a:t>21</a:t>
            </a:fld>
            <a:endParaRPr kumimoji="1" lang="zh-TW" altLang="en-US"/>
          </a:p>
        </p:txBody>
      </p:sp>
      <p:sp>
        <p:nvSpPr>
          <p:cNvPr id="7" name="文字方塊 6">
            <a:extLst>
              <a:ext uri="{FF2B5EF4-FFF2-40B4-BE49-F238E27FC236}">
                <a16:creationId xmlns:a16="http://schemas.microsoft.com/office/drawing/2014/main" id="{293455CF-949A-A841-BEB2-40F18FC65C2C}"/>
              </a:ext>
            </a:extLst>
          </p:cNvPr>
          <p:cNvSpPr txBox="1"/>
          <p:nvPr/>
        </p:nvSpPr>
        <p:spPr>
          <a:xfrm>
            <a:off x="1390738" y="6099820"/>
            <a:ext cx="8951746" cy="584775"/>
          </a:xfrm>
          <a:prstGeom prst="rect">
            <a:avLst/>
          </a:prstGeom>
          <a:noFill/>
        </p:spPr>
        <p:txBody>
          <a:bodyPr wrap="none" rtlCol="0">
            <a:spAutoFit/>
          </a:bodyPr>
          <a:lstStyle/>
          <a:p>
            <a:r>
              <a:rPr kumimoji="1" lang="en-US" altLang="zh-TW" sz="3200" dirty="0"/>
              <a:t>Code and data available at </a:t>
            </a:r>
            <a:r>
              <a:rPr kumimoji="1" lang="en-US" altLang="zh-TW" sz="3200" dirty="0">
                <a:solidFill>
                  <a:srgbClr val="0070C0"/>
                </a:solidFill>
              </a:rPr>
              <a:t>http://</a:t>
            </a:r>
            <a:r>
              <a:rPr kumimoji="1" lang="en-US" altLang="zh-TW" sz="3200" dirty="0" err="1">
                <a:solidFill>
                  <a:srgbClr val="0070C0"/>
                </a:solidFill>
              </a:rPr>
              <a:t>bit.ly</a:t>
            </a:r>
            <a:r>
              <a:rPr kumimoji="1" lang="en-US" altLang="zh-TW" sz="3200" dirty="0">
                <a:solidFill>
                  <a:srgbClr val="0070C0"/>
                </a:solidFill>
              </a:rPr>
              <a:t>/DRIT-ECCV18</a:t>
            </a:r>
            <a:endParaRPr kumimoji="1" lang="zh-TW" altLang="en-US" sz="3200" dirty="0">
              <a:solidFill>
                <a:srgbClr val="0070C0"/>
              </a:solidFill>
            </a:endParaRPr>
          </a:p>
        </p:txBody>
      </p:sp>
      <p:pic>
        <p:nvPicPr>
          <p:cNvPr id="2" name="teaser">
            <a:hlinkClick r:id="" action="ppaction://media"/>
            <a:extLst>
              <a:ext uri="{FF2B5EF4-FFF2-40B4-BE49-F238E27FC236}">
                <a16:creationId xmlns:a16="http://schemas.microsoft.com/office/drawing/2014/main" id="{A171F3E7-A779-5547-8D39-7C15DBEE4C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9751" y="35858"/>
            <a:ext cx="10252499" cy="6099820"/>
          </a:xfrm>
          <a:prstGeom prst="rect">
            <a:avLst/>
          </a:prstGeom>
        </p:spPr>
      </p:pic>
    </p:spTree>
    <p:extLst>
      <p:ext uri="{BB962C8B-B14F-4D97-AF65-F5344CB8AC3E}">
        <p14:creationId xmlns:p14="http://schemas.microsoft.com/office/powerpoint/2010/main" val="323512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a:extLst>
              <a:ext uri="{FF2B5EF4-FFF2-40B4-BE49-F238E27FC236}">
                <a16:creationId xmlns:a16="http://schemas.microsoft.com/office/drawing/2014/main" id="{89189AC8-079D-3446-BD52-FCA827F07DBC}"/>
              </a:ext>
            </a:extLst>
          </p:cNvPr>
          <p:cNvGrpSpPr/>
          <p:nvPr/>
        </p:nvGrpSpPr>
        <p:grpSpPr>
          <a:xfrm>
            <a:off x="8159484" y="3682184"/>
            <a:ext cx="3938438" cy="1384394"/>
            <a:chOff x="8159484" y="3682184"/>
            <a:chExt cx="3938438" cy="1384394"/>
          </a:xfrm>
        </p:grpSpPr>
        <p:sp>
          <p:nvSpPr>
            <p:cNvPr id="20" name="文字方塊 19">
              <a:extLst>
                <a:ext uri="{FF2B5EF4-FFF2-40B4-BE49-F238E27FC236}">
                  <a16:creationId xmlns:a16="http://schemas.microsoft.com/office/drawing/2014/main" id="{602D94D2-C84E-164E-AABE-2C3287F5A7C7}"/>
                </a:ext>
              </a:extLst>
            </p:cNvPr>
            <p:cNvSpPr txBox="1"/>
            <p:nvPr/>
          </p:nvSpPr>
          <p:spPr>
            <a:xfrm>
              <a:off x="8159484" y="3965280"/>
              <a:ext cx="279400" cy="830997"/>
            </a:xfrm>
            <a:prstGeom prst="rect">
              <a:avLst/>
            </a:prstGeom>
            <a:noFill/>
          </p:spPr>
          <p:txBody>
            <a:bodyPr wrap="square" rtlCol="0">
              <a:spAutoFit/>
            </a:bodyPr>
            <a:lstStyle/>
            <a:p>
              <a:r>
                <a:rPr kumimoji="1" lang="en-US" altLang="zh-TW" sz="4800" dirty="0"/>
                <a:t>{</a:t>
              </a:r>
              <a:endParaRPr kumimoji="1" lang="zh-TW" altLang="en-US" sz="4800" dirty="0"/>
            </a:p>
          </p:txBody>
        </p:sp>
        <p:sp>
          <p:nvSpPr>
            <p:cNvPr id="21" name="文字方塊 20">
              <a:extLst>
                <a:ext uri="{FF2B5EF4-FFF2-40B4-BE49-F238E27FC236}">
                  <a16:creationId xmlns:a16="http://schemas.microsoft.com/office/drawing/2014/main" id="{1CA518BD-C07F-1D4A-84B9-5718ABE84A39}"/>
                </a:ext>
              </a:extLst>
            </p:cNvPr>
            <p:cNvSpPr txBox="1"/>
            <p:nvPr/>
          </p:nvSpPr>
          <p:spPr>
            <a:xfrm>
              <a:off x="9989003" y="3965280"/>
              <a:ext cx="279400" cy="830997"/>
            </a:xfrm>
            <a:prstGeom prst="rect">
              <a:avLst/>
            </a:prstGeom>
            <a:noFill/>
          </p:spPr>
          <p:txBody>
            <a:bodyPr wrap="square" rtlCol="0">
              <a:spAutoFit/>
            </a:bodyPr>
            <a:lstStyle/>
            <a:p>
              <a:r>
                <a:rPr kumimoji="1" lang="en-US" altLang="zh-TW" sz="4800" dirty="0"/>
                <a:t>,</a:t>
              </a:r>
              <a:endParaRPr kumimoji="1" lang="zh-TW" altLang="en-US" sz="4800" dirty="0"/>
            </a:p>
          </p:txBody>
        </p:sp>
        <p:sp>
          <p:nvSpPr>
            <p:cNvPr id="23" name="文字方塊 22">
              <a:extLst>
                <a:ext uri="{FF2B5EF4-FFF2-40B4-BE49-F238E27FC236}">
                  <a16:creationId xmlns:a16="http://schemas.microsoft.com/office/drawing/2014/main" id="{D1FA9FBC-D519-5B4A-8FC5-5D28E581BBE7}"/>
                </a:ext>
              </a:extLst>
            </p:cNvPr>
            <p:cNvSpPr txBox="1"/>
            <p:nvPr/>
          </p:nvSpPr>
          <p:spPr>
            <a:xfrm>
              <a:off x="11818522" y="3965280"/>
              <a:ext cx="279400" cy="830997"/>
            </a:xfrm>
            <a:prstGeom prst="rect">
              <a:avLst/>
            </a:prstGeom>
            <a:noFill/>
          </p:spPr>
          <p:txBody>
            <a:bodyPr wrap="square" rtlCol="0">
              <a:spAutoFit/>
            </a:bodyPr>
            <a:lstStyle/>
            <a:p>
              <a:r>
                <a:rPr kumimoji="1" lang="en-US" altLang="zh-TW" sz="4800" dirty="0"/>
                <a:t>}</a:t>
              </a:r>
              <a:endParaRPr kumimoji="1" lang="zh-TW" altLang="en-US" sz="4800" dirty="0"/>
            </a:p>
          </p:txBody>
        </p:sp>
        <p:grpSp>
          <p:nvGrpSpPr>
            <p:cNvPr id="15" name="群組 14">
              <a:extLst>
                <a:ext uri="{FF2B5EF4-FFF2-40B4-BE49-F238E27FC236}">
                  <a16:creationId xmlns:a16="http://schemas.microsoft.com/office/drawing/2014/main" id="{EB149741-2BE5-6D44-B3B9-97BD067A3CCF}"/>
                </a:ext>
              </a:extLst>
            </p:cNvPr>
            <p:cNvGrpSpPr/>
            <p:nvPr/>
          </p:nvGrpSpPr>
          <p:grpSpPr>
            <a:xfrm>
              <a:off x="8528143" y="3682184"/>
              <a:ext cx="3201120" cy="1384394"/>
              <a:chOff x="8528143" y="3682184"/>
              <a:chExt cx="3201120" cy="1384394"/>
            </a:xfrm>
          </p:grpSpPr>
          <p:sp>
            <p:nvSpPr>
              <p:cNvPr id="14" name="矩形 13">
                <a:extLst>
                  <a:ext uri="{FF2B5EF4-FFF2-40B4-BE49-F238E27FC236}">
                    <a16:creationId xmlns:a16="http://schemas.microsoft.com/office/drawing/2014/main" id="{28A26A45-502B-0646-8911-20694E9BE53D}"/>
                  </a:ext>
                </a:extLst>
              </p:cNvPr>
              <p:cNvSpPr/>
              <p:nvPr/>
            </p:nvSpPr>
            <p:spPr>
              <a:xfrm>
                <a:off x="10357663" y="3682184"/>
                <a:ext cx="1371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4400" b="1" dirty="0">
                    <a:solidFill>
                      <a:srgbClr val="FF0000"/>
                    </a:solidFill>
                  </a:rPr>
                  <a:t>?</a:t>
                </a:r>
                <a:endParaRPr kumimoji="1" lang="zh-TW" altLang="en-US" sz="4400" b="1" dirty="0">
                  <a:solidFill>
                    <a:srgbClr val="FF0000"/>
                  </a:solidFill>
                </a:endParaRPr>
              </a:p>
            </p:txBody>
          </p:sp>
          <p:pic>
            <p:nvPicPr>
              <p:cNvPr id="12" name="圖片 11">
                <a:extLst>
                  <a:ext uri="{FF2B5EF4-FFF2-40B4-BE49-F238E27FC236}">
                    <a16:creationId xmlns:a16="http://schemas.microsoft.com/office/drawing/2014/main" id="{885D50DF-4B5C-574E-9F96-5263983EC29D}"/>
                  </a:ext>
                </a:extLst>
              </p:cNvPr>
              <p:cNvPicPr>
                <a:picLocks noChangeAspect="1"/>
              </p:cNvPicPr>
              <p:nvPr/>
            </p:nvPicPr>
            <p:blipFill>
              <a:blip r:embed="rId3"/>
              <a:stretch>
                <a:fillRect/>
              </a:stretch>
            </p:blipFill>
            <p:spPr>
              <a:xfrm>
                <a:off x="8528143" y="3694978"/>
                <a:ext cx="1371600" cy="1371600"/>
              </a:xfrm>
              <a:prstGeom prst="rect">
                <a:avLst/>
              </a:prstGeom>
              <a:ln>
                <a:solidFill>
                  <a:schemeClr val="tx1"/>
                </a:solidFill>
              </a:ln>
            </p:spPr>
          </p:pic>
        </p:grpSp>
      </p:grpSp>
      <p:sp>
        <p:nvSpPr>
          <p:cNvPr id="2" name="標題 1">
            <a:extLst>
              <a:ext uri="{FF2B5EF4-FFF2-40B4-BE49-F238E27FC236}">
                <a16:creationId xmlns:a16="http://schemas.microsoft.com/office/drawing/2014/main" id="{C8699B44-1A0E-C441-BBED-35C57AE10AA0}"/>
              </a:ext>
            </a:extLst>
          </p:cNvPr>
          <p:cNvSpPr>
            <a:spLocks noGrp="1"/>
          </p:cNvSpPr>
          <p:nvPr>
            <p:ph type="title"/>
          </p:nvPr>
        </p:nvSpPr>
        <p:spPr/>
        <p:txBody>
          <a:bodyPr/>
          <a:lstStyle/>
          <a:p>
            <a:r>
              <a:rPr kumimoji="1" lang="en-US" altLang="zh-TW" dirty="0"/>
              <a:t>Challenges</a:t>
            </a:r>
            <a:endParaRPr kumimoji="1" lang="zh-TW" altLang="en-US" dirty="0"/>
          </a:p>
        </p:txBody>
      </p:sp>
      <p:sp>
        <p:nvSpPr>
          <p:cNvPr id="3" name="內容版面配置區 2">
            <a:extLst>
              <a:ext uri="{FF2B5EF4-FFF2-40B4-BE49-F238E27FC236}">
                <a16:creationId xmlns:a16="http://schemas.microsoft.com/office/drawing/2014/main" id="{AC2EF276-9914-F042-AF41-FB5447301229}"/>
              </a:ext>
            </a:extLst>
          </p:cNvPr>
          <p:cNvSpPr>
            <a:spLocks noGrp="1"/>
          </p:cNvSpPr>
          <p:nvPr>
            <p:ph idx="1"/>
          </p:nvPr>
        </p:nvSpPr>
        <p:spPr>
          <a:xfrm>
            <a:off x="838200" y="1366081"/>
            <a:ext cx="10515600" cy="566045"/>
          </a:xfrm>
        </p:spPr>
        <p:txBody>
          <a:bodyPr>
            <a:normAutofit/>
          </a:bodyPr>
          <a:lstStyle/>
          <a:p>
            <a:pPr marL="0" indent="0">
              <a:buNone/>
            </a:pPr>
            <a:r>
              <a:rPr kumimoji="1" lang="en-US" altLang="zh-TW" dirty="0"/>
              <a:t>1. Paired training data: scarce/not exist</a:t>
            </a:r>
          </a:p>
        </p:txBody>
      </p:sp>
      <p:sp>
        <p:nvSpPr>
          <p:cNvPr id="4" name="投影片編號版面配置區 3">
            <a:extLst>
              <a:ext uri="{FF2B5EF4-FFF2-40B4-BE49-F238E27FC236}">
                <a16:creationId xmlns:a16="http://schemas.microsoft.com/office/drawing/2014/main" id="{4DE0B659-FC67-C849-AE23-EE022B590DE4}"/>
              </a:ext>
            </a:extLst>
          </p:cNvPr>
          <p:cNvSpPr>
            <a:spLocks noGrp="1"/>
          </p:cNvSpPr>
          <p:nvPr>
            <p:ph type="sldNum" sz="quarter" idx="12"/>
          </p:nvPr>
        </p:nvSpPr>
        <p:spPr>
          <a:xfrm>
            <a:off x="9291600" y="6404400"/>
            <a:ext cx="2743200" cy="365125"/>
          </a:xfrm>
        </p:spPr>
        <p:txBody>
          <a:bodyPr/>
          <a:lstStyle/>
          <a:p>
            <a:fld id="{8B53DFEC-A51D-C54B-AF5E-7470F20CC68B}" type="slidenum">
              <a:rPr kumimoji="1" lang="zh-TW" altLang="en-US" smtClean="0"/>
              <a:t>2</a:t>
            </a:fld>
            <a:endParaRPr kumimoji="1" lang="zh-TW" altLang="en-US"/>
          </a:p>
        </p:txBody>
      </p:sp>
      <p:sp>
        <p:nvSpPr>
          <p:cNvPr id="29" name="內容版面配置區 2">
            <a:extLst>
              <a:ext uri="{FF2B5EF4-FFF2-40B4-BE49-F238E27FC236}">
                <a16:creationId xmlns:a16="http://schemas.microsoft.com/office/drawing/2014/main" id="{3720DEEB-FB80-1F4C-9C17-25EEB69B84BF}"/>
              </a:ext>
            </a:extLst>
          </p:cNvPr>
          <p:cNvSpPr txBox="1">
            <a:spLocks/>
          </p:cNvSpPr>
          <p:nvPr/>
        </p:nvSpPr>
        <p:spPr>
          <a:xfrm>
            <a:off x="838200" y="1782417"/>
            <a:ext cx="10515600" cy="566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TW" dirty="0"/>
              <a:t>2. Multimodal (one-to-many) mapping</a:t>
            </a:r>
            <a:endParaRPr kumimoji="1" lang="zh-TW" altLang="en-US" dirty="0"/>
          </a:p>
          <a:p>
            <a:endParaRPr kumimoji="1" lang="en-US" altLang="zh-TW" dirty="0"/>
          </a:p>
        </p:txBody>
      </p:sp>
      <p:pic>
        <p:nvPicPr>
          <p:cNvPr id="31" name="Picture 9">
            <a:extLst>
              <a:ext uri="{FF2B5EF4-FFF2-40B4-BE49-F238E27FC236}">
                <a16:creationId xmlns:a16="http://schemas.microsoft.com/office/drawing/2014/main" id="{BCE4A40F-A6E3-2540-B4E9-64741B303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1035" y="5118059"/>
            <a:ext cx="1407600" cy="1407600"/>
          </a:xfrm>
          <a:prstGeom prst="rect">
            <a:avLst/>
          </a:prstGeom>
        </p:spPr>
      </p:pic>
      <p:pic>
        <p:nvPicPr>
          <p:cNvPr id="33" name="Picture 29">
            <a:extLst>
              <a:ext uri="{FF2B5EF4-FFF2-40B4-BE49-F238E27FC236}">
                <a16:creationId xmlns:a16="http://schemas.microsoft.com/office/drawing/2014/main" id="{E4B95EDB-6A65-D041-857A-A179C4E82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035" y="2256931"/>
            <a:ext cx="1407600" cy="1407600"/>
          </a:xfrm>
          <a:prstGeom prst="rect">
            <a:avLst/>
          </a:prstGeom>
        </p:spPr>
      </p:pic>
      <p:grpSp>
        <p:nvGrpSpPr>
          <p:cNvPr id="5" name="群組 4">
            <a:extLst>
              <a:ext uri="{FF2B5EF4-FFF2-40B4-BE49-F238E27FC236}">
                <a16:creationId xmlns:a16="http://schemas.microsoft.com/office/drawing/2014/main" id="{56F41961-53B6-0449-9673-C1F3B546700F}"/>
              </a:ext>
            </a:extLst>
          </p:cNvPr>
          <p:cNvGrpSpPr/>
          <p:nvPr/>
        </p:nvGrpSpPr>
        <p:grpSpPr>
          <a:xfrm>
            <a:off x="196318" y="3687495"/>
            <a:ext cx="3931157" cy="1415083"/>
            <a:chOff x="196318" y="3768775"/>
            <a:chExt cx="3931157" cy="1415083"/>
          </a:xfrm>
        </p:grpSpPr>
        <p:pic>
          <p:nvPicPr>
            <p:cNvPr id="32" name="Picture 21">
              <a:extLst>
                <a:ext uri="{FF2B5EF4-FFF2-40B4-BE49-F238E27FC236}">
                  <a16:creationId xmlns:a16="http://schemas.microsoft.com/office/drawing/2014/main" id="{B38F51D8-CC39-A543-A6A2-BCA2C353F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157" y="3776258"/>
              <a:ext cx="1407600" cy="1407600"/>
            </a:xfrm>
            <a:prstGeom prst="rect">
              <a:avLst/>
            </a:prstGeom>
          </p:spPr>
        </p:pic>
        <p:pic>
          <p:nvPicPr>
            <p:cNvPr id="35" name="Picture 58">
              <a:extLst>
                <a:ext uri="{FF2B5EF4-FFF2-40B4-BE49-F238E27FC236}">
                  <a16:creationId xmlns:a16="http://schemas.microsoft.com/office/drawing/2014/main" id="{7BE015CD-B1DF-4148-A235-5A62F4BE96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1035" y="3768775"/>
              <a:ext cx="1407600" cy="1407600"/>
            </a:xfrm>
            <a:prstGeom prst="rect">
              <a:avLst/>
            </a:prstGeom>
          </p:spPr>
        </p:pic>
        <p:sp>
          <p:nvSpPr>
            <p:cNvPr id="36" name="文字方塊 35">
              <a:extLst>
                <a:ext uri="{FF2B5EF4-FFF2-40B4-BE49-F238E27FC236}">
                  <a16:creationId xmlns:a16="http://schemas.microsoft.com/office/drawing/2014/main" id="{3089FF0D-DF67-9948-AD49-E588F2AAA686}"/>
                </a:ext>
              </a:extLst>
            </p:cNvPr>
            <p:cNvSpPr txBox="1"/>
            <p:nvPr/>
          </p:nvSpPr>
          <p:spPr>
            <a:xfrm>
              <a:off x="196318" y="4064560"/>
              <a:ext cx="279400" cy="830997"/>
            </a:xfrm>
            <a:prstGeom prst="rect">
              <a:avLst/>
            </a:prstGeom>
            <a:noFill/>
          </p:spPr>
          <p:txBody>
            <a:bodyPr wrap="square" rtlCol="0">
              <a:spAutoFit/>
            </a:bodyPr>
            <a:lstStyle/>
            <a:p>
              <a:r>
                <a:rPr kumimoji="1" lang="en-US" altLang="zh-TW" sz="4800" dirty="0"/>
                <a:t>{</a:t>
              </a:r>
              <a:endParaRPr kumimoji="1" lang="zh-TW" altLang="en-US" sz="4800" dirty="0"/>
            </a:p>
          </p:txBody>
        </p:sp>
        <p:sp>
          <p:nvSpPr>
            <p:cNvPr id="37" name="文字方塊 36">
              <a:extLst>
                <a:ext uri="{FF2B5EF4-FFF2-40B4-BE49-F238E27FC236}">
                  <a16:creationId xmlns:a16="http://schemas.microsoft.com/office/drawing/2014/main" id="{CDE77A40-3D07-4747-B227-D47057C3D0FC}"/>
                </a:ext>
              </a:extLst>
            </p:cNvPr>
            <p:cNvSpPr txBox="1"/>
            <p:nvPr/>
          </p:nvSpPr>
          <p:spPr>
            <a:xfrm>
              <a:off x="3848075" y="4064560"/>
              <a:ext cx="279400" cy="830997"/>
            </a:xfrm>
            <a:prstGeom prst="rect">
              <a:avLst/>
            </a:prstGeom>
            <a:noFill/>
          </p:spPr>
          <p:txBody>
            <a:bodyPr wrap="square" rtlCol="0">
              <a:spAutoFit/>
            </a:bodyPr>
            <a:lstStyle/>
            <a:p>
              <a:r>
                <a:rPr kumimoji="1" lang="en-US" altLang="zh-TW" sz="4800" dirty="0"/>
                <a:t>}</a:t>
              </a:r>
              <a:endParaRPr kumimoji="1" lang="zh-TW" altLang="en-US" sz="4800" dirty="0"/>
            </a:p>
          </p:txBody>
        </p:sp>
        <p:sp>
          <p:nvSpPr>
            <p:cNvPr id="38" name="文字方塊 37">
              <a:extLst>
                <a:ext uri="{FF2B5EF4-FFF2-40B4-BE49-F238E27FC236}">
                  <a16:creationId xmlns:a16="http://schemas.microsoft.com/office/drawing/2014/main" id="{8AA29A8F-FCB3-0445-B086-5D01C09DC755}"/>
                </a:ext>
              </a:extLst>
            </p:cNvPr>
            <p:cNvSpPr txBox="1"/>
            <p:nvPr/>
          </p:nvSpPr>
          <p:spPr>
            <a:xfrm>
              <a:off x="2022196" y="4064560"/>
              <a:ext cx="279400" cy="830997"/>
            </a:xfrm>
            <a:prstGeom prst="rect">
              <a:avLst/>
            </a:prstGeom>
            <a:noFill/>
          </p:spPr>
          <p:txBody>
            <a:bodyPr wrap="square" rtlCol="0">
              <a:spAutoFit/>
            </a:bodyPr>
            <a:lstStyle/>
            <a:p>
              <a:r>
                <a:rPr kumimoji="1" lang="en-US" altLang="zh-TW" sz="4800" dirty="0"/>
                <a:t>,</a:t>
              </a:r>
              <a:endParaRPr kumimoji="1" lang="zh-TW" altLang="en-US" sz="4800" dirty="0"/>
            </a:p>
          </p:txBody>
        </p:sp>
      </p:grpSp>
      <p:pic>
        <p:nvPicPr>
          <p:cNvPr id="40" name="Picture 102">
            <a:extLst>
              <a:ext uri="{FF2B5EF4-FFF2-40B4-BE49-F238E27FC236}">
                <a16:creationId xmlns:a16="http://schemas.microsoft.com/office/drawing/2014/main" id="{FADF9118-DC56-0E43-80E2-CD321741EE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7052" y="5118059"/>
            <a:ext cx="1407600" cy="1407600"/>
          </a:xfrm>
          <a:prstGeom prst="rect">
            <a:avLst/>
          </a:prstGeom>
        </p:spPr>
      </p:pic>
      <p:pic>
        <p:nvPicPr>
          <p:cNvPr id="42" name="Picture 106">
            <a:extLst>
              <a:ext uri="{FF2B5EF4-FFF2-40B4-BE49-F238E27FC236}">
                <a16:creationId xmlns:a16="http://schemas.microsoft.com/office/drawing/2014/main" id="{BB42B9AC-BE69-A346-9F3B-A67F55275B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67052" y="2256931"/>
            <a:ext cx="1407600" cy="1407600"/>
          </a:xfrm>
          <a:prstGeom prst="rect">
            <a:avLst/>
          </a:prstGeom>
        </p:spPr>
      </p:pic>
      <p:grpSp>
        <p:nvGrpSpPr>
          <p:cNvPr id="13" name="群組 12">
            <a:extLst>
              <a:ext uri="{FF2B5EF4-FFF2-40B4-BE49-F238E27FC236}">
                <a16:creationId xmlns:a16="http://schemas.microsoft.com/office/drawing/2014/main" id="{7A4EC2E0-2F6E-294D-82B3-4306EEC69ACC}"/>
              </a:ext>
            </a:extLst>
          </p:cNvPr>
          <p:cNvGrpSpPr/>
          <p:nvPr/>
        </p:nvGrpSpPr>
        <p:grpSpPr>
          <a:xfrm>
            <a:off x="4177901" y="3694978"/>
            <a:ext cx="3931157" cy="1407600"/>
            <a:chOff x="4177901" y="3776258"/>
            <a:chExt cx="3931157" cy="1407600"/>
          </a:xfrm>
        </p:grpSpPr>
        <p:sp>
          <p:nvSpPr>
            <p:cNvPr id="7" name="文字方塊 6">
              <a:extLst>
                <a:ext uri="{FF2B5EF4-FFF2-40B4-BE49-F238E27FC236}">
                  <a16:creationId xmlns:a16="http://schemas.microsoft.com/office/drawing/2014/main" id="{8DDA759F-AB2C-3343-ADFC-A26C03C26D57}"/>
                </a:ext>
              </a:extLst>
            </p:cNvPr>
            <p:cNvSpPr txBox="1"/>
            <p:nvPr/>
          </p:nvSpPr>
          <p:spPr>
            <a:xfrm>
              <a:off x="4177901" y="4030909"/>
              <a:ext cx="279400" cy="830997"/>
            </a:xfrm>
            <a:prstGeom prst="rect">
              <a:avLst/>
            </a:prstGeom>
            <a:noFill/>
          </p:spPr>
          <p:txBody>
            <a:bodyPr wrap="square" rtlCol="0">
              <a:spAutoFit/>
            </a:bodyPr>
            <a:lstStyle/>
            <a:p>
              <a:r>
                <a:rPr kumimoji="1" lang="en-US" altLang="zh-TW" sz="4800" dirty="0"/>
                <a:t>{</a:t>
              </a:r>
              <a:endParaRPr kumimoji="1" lang="zh-TW" altLang="en-US" sz="4800" dirty="0"/>
            </a:p>
          </p:txBody>
        </p:sp>
        <p:sp>
          <p:nvSpPr>
            <p:cNvPr id="9" name="文字方塊 8">
              <a:extLst>
                <a:ext uri="{FF2B5EF4-FFF2-40B4-BE49-F238E27FC236}">
                  <a16:creationId xmlns:a16="http://schemas.microsoft.com/office/drawing/2014/main" id="{29917923-F2C1-4F4E-B5FB-3BF1E3B7E16A}"/>
                </a:ext>
              </a:extLst>
            </p:cNvPr>
            <p:cNvSpPr txBox="1"/>
            <p:nvPr/>
          </p:nvSpPr>
          <p:spPr>
            <a:xfrm>
              <a:off x="7829658" y="4064560"/>
              <a:ext cx="279400" cy="830997"/>
            </a:xfrm>
            <a:prstGeom prst="rect">
              <a:avLst/>
            </a:prstGeom>
            <a:noFill/>
          </p:spPr>
          <p:txBody>
            <a:bodyPr wrap="square" rtlCol="0">
              <a:spAutoFit/>
            </a:bodyPr>
            <a:lstStyle/>
            <a:p>
              <a:r>
                <a:rPr kumimoji="1" lang="en-US" altLang="zh-TW" sz="4800" dirty="0"/>
                <a:t>}</a:t>
              </a:r>
              <a:endParaRPr kumimoji="1" lang="zh-TW" altLang="en-US" sz="4800" dirty="0"/>
            </a:p>
          </p:txBody>
        </p:sp>
        <p:sp>
          <p:nvSpPr>
            <p:cNvPr id="10" name="文字方塊 9">
              <a:extLst>
                <a:ext uri="{FF2B5EF4-FFF2-40B4-BE49-F238E27FC236}">
                  <a16:creationId xmlns:a16="http://schemas.microsoft.com/office/drawing/2014/main" id="{5FD3817E-A39E-824E-A0BB-562181CD117F}"/>
                </a:ext>
              </a:extLst>
            </p:cNvPr>
            <p:cNvSpPr txBox="1"/>
            <p:nvPr/>
          </p:nvSpPr>
          <p:spPr>
            <a:xfrm>
              <a:off x="6032646" y="4064560"/>
              <a:ext cx="279400" cy="830997"/>
            </a:xfrm>
            <a:prstGeom prst="rect">
              <a:avLst/>
            </a:prstGeom>
            <a:noFill/>
          </p:spPr>
          <p:txBody>
            <a:bodyPr wrap="square" rtlCol="0">
              <a:spAutoFit/>
            </a:bodyPr>
            <a:lstStyle/>
            <a:p>
              <a:r>
                <a:rPr kumimoji="1" lang="en-US" altLang="zh-TW" sz="4800" dirty="0"/>
                <a:t>,</a:t>
              </a:r>
              <a:endParaRPr kumimoji="1" lang="zh-TW" altLang="en-US" sz="4800" dirty="0"/>
            </a:p>
          </p:txBody>
        </p:sp>
        <p:pic>
          <p:nvPicPr>
            <p:cNvPr id="41" name="Picture 104">
              <a:extLst>
                <a:ext uri="{FF2B5EF4-FFF2-40B4-BE49-F238E27FC236}">
                  <a16:creationId xmlns:a16="http://schemas.microsoft.com/office/drawing/2014/main" id="{DC5B02CA-AEE8-4747-A9C3-4EF4EF011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0040" y="3776258"/>
              <a:ext cx="1407600" cy="1407600"/>
            </a:xfrm>
            <a:prstGeom prst="rect">
              <a:avLst/>
            </a:prstGeom>
          </p:spPr>
        </p:pic>
        <p:pic>
          <p:nvPicPr>
            <p:cNvPr id="44" name="Picture 110">
              <a:extLst>
                <a:ext uri="{FF2B5EF4-FFF2-40B4-BE49-F238E27FC236}">
                  <a16:creationId xmlns:a16="http://schemas.microsoft.com/office/drawing/2014/main" id="{A7725241-1FE0-A348-9E2B-8211C357F3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7052" y="3776258"/>
              <a:ext cx="1407600" cy="1407600"/>
            </a:xfrm>
            <a:prstGeom prst="rect">
              <a:avLst/>
            </a:prstGeom>
          </p:spPr>
        </p:pic>
      </p:grpSp>
      <p:sp>
        <p:nvSpPr>
          <p:cNvPr id="6" name="文字方塊 5">
            <a:extLst>
              <a:ext uri="{FF2B5EF4-FFF2-40B4-BE49-F238E27FC236}">
                <a16:creationId xmlns:a16="http://schemas.microsoft.com/office/drawing/2014/main" id="{0493462A-C71D-3944-B1F1-5B4DED7F96CE}"/>
              </a:ext>
            </a:extLst>
          </p:cNvPr>
          <p:cNvSpPr txBox="1"/>
          <p:nvPr/>
        </p:nvSpPr>
        <p:spPr>
          <a:xfrm rot="5400000">
            <a:off x="3004180" y="6339612"/>
            <a:ext cx="391045" cy="584775"/>
          </a:xfrm>
          <a:prstGeom prst="rect">
            <a:avLst/>
          </a:prstGeom>
          <a:noFill/>
        </p:spPr>
        <p:txBody>
          <a:bodyPr wrap="square" rtlCol="0">
            <a:spAutoFit/>
          </a:bodyPr>
          <a:lstStyle/>
          <a:p>
            <a:r>
              <a:rPr kumimoji="1" lang="en-US" altLang="zh-TW" sz="3200" dirty="0"/>
              <a:t>…</a:t>
            </a:r>
            <a:endParaRPr kumimoji="1" lang="zh-TW" altLang="en-US" sz="3200" dirty="0"/>
          </a:p>
        </p:txBody>
      </p:sp>
      <p:sp>
        <p:nvSpPr>
          <p:cNvPr id="34" name="文字方塊 33">
            <a:extLst>
              <a:ext uri="{FF2B5EF4-FFF2-40B4-BE49-F238E27FC236}">
                <a16:creationId xmlns:a16="http://schemas.microsoft.com/office/drawing/2014/main" id="{B8E86A0A-60BA-E244-9343-11FEDD482294}"/>
              </a:ext>
            </a:extLst>
          </p:cNvPr>
          <p:cNvSpPr txBox="1"/>
          <p:nvPr/>
        </p:nvSpPr>
        <p:spPr>
          <a:xfrm rot="5400000">
            <a:off x="6981820" y="6339612"/>
            <a:ext cx="391045" cy="584775"/>
          </a:xfrm>
          <a:prstGeom prst="rect">
            <a:avLst/>
          </a:prstGeom>
          <a:noFill/>
        </p:spPr>
        <p:txBody>
          <a:bodyPr wrap="square" rtlCol="0">
            <a:spAutoFit/>
          </a:bodyPr>
          <a:lstStyle/>
          <a:p>
            <a:r>
              <a:rPr kumimoji="1" lang="en-US" altLang="zh-TW" sz="3200" dirty="0"/>
              <a:t>…</a:t>
            </a:r>
            <a:endParaRPr kumimoji="1" lang="zh-TW" altLang="en-US" sz="3200" dirty="0"/>
          </a:p>
        </p:txBody>
      </p:sp>
      <p:grpSp>
        <p:nvGrpSpPr>
          <p:cNvPr id="8" name="群組 7">
            <a:extLst>
              <a:ext uri="{FF2B5EF4-FFF2-40B4-BE49-F238E27FC236}">
                <a16:creationId xmlns:a16="http://schemas.microsoft.com/office/drawing/2014/main" id="{D892D0C1-0A0D-9C48-9D54-4A5ADF5EEA4C}"/>
              </a:ext>
            </a:extLst>
          </p:cNvPr>
          <p:cNvGrpSpPr/>
          <p:nvPr/>
        </p:nvGrpSpPr>
        <p:grpSpPr>
          <a:xfrm>
            <a:off x="10357663" y="2256931"/>
            <a:ext cx="1371600" cy="4570591"/>
            <a:chOff x="10357663" y="2256931"/>
            <a:chExt cx="1371600" cy="4570591"/>
          </a:xfrm>
        </p:grpSpPr>
        <p:pic>
          <p:nvPicPr>
            <p:cNvPr id="17" name="圖片 16">
              <a:extLst>
                <a:ext uri="{FF2B5EF4-FFF2-40B4-BE49-F238E27FC236}">
                  <a16:creationId xmlns:a16="http://schemas.microsoft.com/office/drawing/2014/main" id="{3BB7297D-A355-EF42-9C12-2E592CB00209}"/>
                </a:ext>
              </a:extLst>
            </p:cNvPr>
            <p:cNvPicPr>
              <a:picLocks noChangeAspect="1"/>
            </p:cNvPicPr>
            <p:nvPr/>
          </p:nvPicPr>
          <p:blipFill>
            <a:blip r:embed="rId12"/>
            <a:stretch>
              <a:fillRect/>
            </a:stretch>
          </p:blipFill>
          <p:spPr>
            <a:xfrm>
              <a:off x="10357663" y="2256931"/>
              <a:ext cx="1371600" cy="1371600"/>
            </a:xfrm>
            <a:prstGeom prst="rect">
              <a:avLst/>
            </a:prstGeom>
            <a:ln>
              <a:solidFill>
                <a:schemeClr val="tx1"/>
              </a:solidFill>
            </a:ln>
          </p:spPr>
        </p:pic>
        <p:pic>
          <p:nvPicPr>
            <p:cNvPr id="19" name="圖片 18">
              <a:extLst>
                <a:ext uri="{FF2B5EF4-FFF2-40B4-BE49-F238E27FC236}">
                  <a16:creationId xmlns:a16="http://schemas.microsoft.com/office/drawing/2014/main" id="{B5376C89-B1D8-3140-AB17-9340C33C3767}"/>
                </a:ext>
              </a:extLst>
            </p:cNvPr>
            <p:cNvPicPr>
              <a:picLocks noChangeAspect="1"/>
            </p:cNvPicPr>
            <p:nvPr/>
          </p:nvPicPr>
          <p:blipFill>
            <a:blip r:embed="rId13"/>
            <a:stretch>
              <a:fillRect/>
            </a:stretch>
          </p:blipFill>
          <p:spPr>
            <a:xfrm>
              <a:off x="10357663" y="3694978"/>
              <a:ext cx="1371600" cy="1371600"/>
            </a:xfrm>
            <a:prstGeom prst="rect">
              <a:avLst/>
            </a:prstGeom>
            <a:ln>
              <a:solidFill>
                <a:schemeClr val="tx1"/>
              </a:solidFill>
            </a:ln>
          </p:spPr>
        </p:pic>
        <p:pic>
          <p:nvPicPr>
            <p:cNvPr id="46" name="圖片 45">
              <a:extLst>
                <a:ext uri="{FF2B5EF4-FFF2-40B4-BE49-F238E27FC236}">
                  <a16:creationId xmlns:a16="http://schemas.microsoft.com/office/drawing/2014/main" id="{865A2A71-A1BD-D545-B175-AA5ADB006C76}"/>
                </a:ext>
              </a:extLst>
            </p:cNvPr>
            <p:cNvPicPr>
              <a:picLocks noChangeAspect="1"/>
            </p:cNvPicPr>
            <p:nvPr/>
          </p:nvPicPr>
          <p:blipFill>
            <a:blip r:embed="rId14"/>
            <a:stretch>
              <a:fillRect/>
            </a:stretch>
          </p:blipFill>
          <p:spPr>
            <a:xfrm>
              <a:off x="10357663" y="5118059"/>
              <a:ext cx="1371600" cy="1371600"/>
            </a:xfrm>
            <a:prstGeom prst="rect">
              <a:avLst/>
            </a:prstGeom>
            <a:ln>
              <a:solidFill>
                <a:schemeClr val="tx1"/>
              </a:solidFill>
            </a:ln>
          </p:spPr>
        </p:pic>
        <p:sp>
          <p:nvSpPr>
            <p:cNvPr id="39" name="文字方塊 38">
              <a:extLst>
                <a:ext uri="{FF2B5EF4-FFF2-40B4-BE49-F238E27FC236}">
                  <a16:creationId xmlns:a16="http://schemas.microsoft.com/office/drawing/2014/main" id="{8A0DFFDA-3851-0041-9C6B-19D997871B68}"/>
                </a:ext>
              </a:extLst>
            </p:cNvPr>
            <p:cNvSpPr txBox="1"/>
            <p:nvPr/>
          </p:nvSpPr>
          <p:spPr>
            <a:xfrm rot="5400000">
              <a:off x="10959460" y="6339612"/>
              <a:ext cx="391045" cy="584775"/>
            </a:xfrm>
            <a:prstGeom prst="rect">
              <a:avLst/>
            </a:prstGeom>
            <a:noFill/>
          </p:spPr>
          <p:txBody>
            <a:bodyPr wrap="square" rtlCol="0">
              <a:spAutoFit/>
            </a:bodyPr>
            <a:lstStyle/>
            <a:p>
              <a:r>
                <a:rPr kumimoji="1" lang="en-US" altLang="zh-TW" sz="3200" dirty="0"/>
                <a:t>…</a:t>
              </a:r>
              <a:endParaRPr kumimoji="1" lang="zh-TW" altLang="en-US" sz="3200" dirty="0"/>
            </a:p>
          </p:txBody>
        </p:sp>
      </p:grpSp>
      <p:sp>
        <p:nvSpPr>
          <p:cNvPr id="18" name="文字方塊 17">
            <a:extLst>
              <a:ext uri="{FF2B5EF4-FFF2-40B4-BE49-F238E27FC236}">
                <a16:creationId xmlns:a16="http://schemas.microsoft.com/office/drawing/2014/main" id="{96F4FCD7-BD6A-A14B-8780-E995D7E9B0C9}"/>
              </a:ext>
            </a:extLst>
          </p:cNvPr>
          <p:cNvSpPr txBox="1"/>
          <p:nvPr/>
        </p:nvSpPr>
        <p:spPr>
          <a:xfrm>
            <a:off x="1543681" y="2877660"/>
            <a:ext cx="1236429" cy="584775"/>
          </a:xfrm>
          <a:prstGeom prst="rect">
            <a:avLst/>
          </a:prstGeom>
          <a:noFill/>
        </p:spPr>
        <p:txBody>
          <a:bodyPr wrap="none" rtlCol="0">
            <a:spAutoFit/>
          </a:bodyPr>
          <a:lstStyle/>
          <a:p>
            <a:r>
              <a:rPr kumimoji="1" lang="en-US" altLang="zh-TW" sz="3200" dirty="0"/>
              <a:t>Paired</a:t>
            </a:r>
            <a:endParaRPr kumimoji="1" lang="zh-TW" altLang="en-US" sz="3200" dirty="0"/>
          </a:p>
        </p:txBody>
      </p:sp>
      <p:sp>
        <p:nvSpPr>
          <p:cNvPr id="43" name="文字方塊 42">
            <a:extLst>
              <a:ext uri="{FF2B5EF4-FFF2-40B4-BE49-F238E27FC236}">
                <a16:creationId xmlns:a16="http://schemas.microsoft.com/office/drawing/2014/main" id="{5F86BCE2-2531-C44C-BB0A-7D712022A9CD}"/>
              </a:ext>
            </a:extLst>
          </p:cNvPr>
          <p:cNvSpPr txBox="1"/>
          <p:nvPr/>
        </p:nvSpPr>
        <p:spPr>
          <a:xfrm>
            <a:off x="5545315" y="2877660"/>
            <a:ext cx="1254061" cy="584775"/>
          </a:xfrm>
          <a:prstGeom prst="rect">
            <a:avLst/>
          </a:prstGeom>
          <a:noFill/>
        </p:spPr>
        <p:txBody>
          <a:bodyPr wrap="none" rtlCol="0">
            <a:spAutoFit/>
          </a:bodyPr>
          <a:lstStyle/>
          <a:p>
            <a:r>
              <a:rPr kumimoji="1" lang="en-US" altLang="zh-TW" sz="3200" dirty="0"/>
              <a:t>Scarce</a:t>
            </a:r>
            <a:endParaRPr kumimoji="1" lang="zh-TW" altLang="en-US" sz="3200" dirty="0"/>
          </a:p>
        </p:txBody>
      </p:sp>
      <p:sp>
        <p:nvSpPr>
          <p:cNvPr id="45" name="文字方塊 44">
            <a:extLst>
              <a:ext uri="{FF2B5EF4-FFF2-40B4-BE49-F238E27FC236}">
                <a16:creationId xmlns:a16="http://schemas.microsoft.com/office/drawing/2014/main" id="{199611B3-385D-2348-824A-24DEFB7754A5}"/>
              </a:ext>
            </a:extLst>
          </p:cNvPr>
          <p:cNvSpPr txBox="1"/>
          <p:nvPr/>
        </p:nvSpPr>
        <p:spPr>
          <a:xfrm>
            <a:off x="9271101" y="2877660"/>
            <a:ext cx="1662828" cy="584775"/>
          </a:xfrm>
          <a:prstGeom prst="rect">
            <a:avLst/>
          </a:prstGeom>
          <a:noFill/>
        </p:spPr>
        <p:txBody>
          <a:bodyPr wrap="none" rtlCol="0">
            <a:spAutoFit/>
          </a:bodyPr>
          <a:lstStyle/>
          <a:p>
            <a:r>
              <a:rPr kumimoji="1" lang="en-US" altLang="zh-TW" sz="3200" dirty="0"/>
              <a:t>Not Exist</a:t>
            </a:r>
            <a:endParaRPr kumimoji="1" lang="zh-TW" altLang="en-US" sz="3200" dirty="0"/>
          </a:p>
        </p:txBody>
      </p:sp>
    </p:spTree>
    <p:extLst>
      <p:ext uri="{BB962C8B-B14F-4D97-AF65-F5344CB8AC3E}">
        <p14:creationId xmlns:p14="http://schemas.microsoft.com/office/powerpoint/2010/main" val="165583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9" grpId="0"/>
      <p:bldP spid="6" grpId="0"/>
      <p:bldP spid="34" grpId="0"/>
      <p:bldP spid="18" grpId="0"/>
      <p:bldP spid="18" grpId="1"/>
      <p:bldP spid="43" grpId="0"/>
      <p:bldP spid="43" grpId="1"/>
      <p:bldP spid="45" grpId="0"/>
      <p:bldP spid="4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3C8AF6-C584-8145-B5C1-17DD78224A6F}"/>
              </a:ext>
            </a:extLst>
          </p:cNvPr>
          <p:cNvSpPr>
            <a:spLocks noGrp="1"/>
          </p:cNvSpPr>
          <p:nvPr>
            <p:ph type="title"/>
          </p:nvPr>
        </p:nvSpPr>
        <p:spPr/>
        <p:txBody>
          <a:bodyPr/>
          <a:lstStyle/>
          <a:p>
            <a:r>
              <a:rPr kumimoji="1" lang="en-US" altLang="zh-TW" dirty="0"/>
              <a:t>Related Work</a:t>
            </a:r>
            <a:endParaRPr kumimoji="1" lang="zh-TW" altLang="en-US" dirty="0"/>
          </a:p>
        </p:txBody>
      </p:sp>
      <p:sp>
        <p:nvSpPr>
          <p:cNvPr id="4" name="投影片編號版面配置區 3">
            <a:extLst>
              <a:ext uri="{FF2B5EF4-FFF2-40B4-BE49-F238E27FC236}">
                <a16:creationId xmlns:a16="http://schemas.microsoft.com/office/drawing/2014/main" id="{D125C8DA-FCA5-CA4F-B6F9-6EAE948AE0AE}"/>
              </a:ext>
            </a:extLst>
          </p:cNvPr>
          <p:cNvSpPr>
            <a:spLocks noGrp="1"/>
          </p:cNvSpPr>
          <p:nvPr>
            <p:ph type="sldNum" sz="quarter" idx="12"/>
          </p:nvPr>
        </p:nvSpPr>
        <p:spPr/>
        <p:txBody>
          <a:bodyPr/>
          <a:lstStyle/>
          <a:p>
            <a:fld id="{8B53DFEC-A51D-C54B-AF5E-7470F20CC68B}" type="slidenum">
              <a:rPr kumimoji="1" lang="zh-TW" altLang="en-US" smtClean="0"/>
              <a:t>3</a:t>
            </a:fld>
            <a:endParaRPr kumimoji="1" lang="zh-TW" altLang="en-US" dirty="0"/>
          </a:p>
        </p:txBody>
      </p:sp>
      <p:grpSp>
        <p:nvGrpSpPr>
          <p:cNvPr id="23" name="群組 22">
            <a:extLst>
              <a:ext uri="{FF2B5EF4-FFF2-40B4-BE49-F238E27FC236}">
                <a16:creationId xmlns:a16="http://schemas.microsoft.com/office/drawing/2014/main" id="{F40E3458-A546-0744-97F2-51E9DD6A6B93}"/>
              </a:ext>
            </a:extLst>
          </p:cNvPr>
          <p:cNvGrpSpPr/>
          <p:nvPr/>
        </p:nvGrpSpPr>
        <p:grpSpPr>
          <a:xfrm>
            <a:off x="2997200" y="1400085"/>
            <a:ext cx="6812344" cy="584775"/>
            <a:chOff x="2997200" y="1549400"/>
            <a:chExt cx="6812344" cy="584775"/>
          </a:xfrm>
        </p:grpSpPr>
        <p:sp>
          <p:nvSpPr>
            <p:cNvPr id="5" name="文字方塊 4">
              <a:extLst>
                <a:ext uri="{FF2B5EF4-FFF2-40B4-BE49-F238E27FC236}">
                  <a16:creationId xmlns:a16="http://schemas.microsoft.com/office/drawing/2014/main" id="{42840C84-21FA-7F4D-A70E-0008407B17E8}"/>
                </a:ext>
              </a:extLst>
            </p:cNvPr>
            <p:cNvSpPr txBox="1"/>
            <p:nvPr/>
          </p:nvSpPr>
          <p:spPr>
            <a:xfrm>
              <a:off x="2997200" y="1549400"/>
              <a:ext cx="2069221" cy="584775"/>
            </a:xfrm>
            <a:prstGeom prst="rect">
              <a:avLst/>
            </a:prstGeom>
            <a:noFill/>
          </p:spPr>
          <p:txBody>
            <a:bodyPr wrap="none" rtlCol="0">
              <a:spAutoFit/>
            </a:bodyPr>
            <a:lstStyle/>
            <a:p>
              <a:r>
                <a:rPr kumimoji="1" lang="en-US" altLang="zh-TW" sz="3200" dirty="0"/>
                <a:t>Paired data</a:t>
              </a:r>
              <a:endParaRPr kumimoji="1" lang="zh-TW" altLang="en-US" sz="3200" dirty="0"/>
            </a:p>
          </p:txBody>
        </p:sp>
        <p:sp>
          <p:nvSpPr>
            <p:cNvPr id="6" name="文字方塊 5">
              <a:extLst>
                <a:ext uri="{FF2B5EF4-FFF2-40B4-BE49-F238E27FC236}">
                  <a16:creationId xmlns:a16="http://schemas.microsoft.com/office/drawing/2014/main" id="{59265229-A146-DB4A-9A1C-0F004C07A8E5}"/>
                </a:ext>
              </a:extLst>
            </p:cNvPr>
            <p:cNvSpPr txBox="1"/>
            <p:nvPr/>
          </p:nvSpPr>
          <p:spPr>
            <a:xfrm>
              <a:off x="6139180" y="1549400"/>
              <a:ext cx="3670364" cy="584775"/>
            </a:xfrm>
            <a:prstGeom prst="rect">
              <a:avLst/>
            </a:prstGeom>
            <a:noFill/>
          </p:spPr>
          <p:txBody>
            <a:bodyPr wrap="none" rtlCol="0">
              <a:spAutoFit/>
            </a:bodyPr>
            <a:lstStyle/>
            <a:p>
              <a:r>
                <a:rPr kumimoji="1" lang="en-US" altLang="zh-TW" sz="3200" dirty="0"/>
                <a:t>One-to-one mapping</a:t>
              </a:r>
              <a:endParaRPr kumimoji="1" lang="zh-TW" altLang="en-US" sz="3200" dirty="0"/>
            </a:p>
          </p:txBody>
        </p:sp>
      </p:grpSp>
      <p:grpSp>
        <p:nvGrpSpPr>
          <p:cNvPr id="56" name="群組 55">
            <a:extLst>
              <a:ext uri="{FF2B5EF4-FFF2-40B4-BE49-F238E27FC236}">
                <a16:creationId xmlns:a16="http://schemas.microsoft.com/office/drawing/2014/main" id="{F302AB1B-6E9C-D242-B142-C978D350572B}"/>
              </a:ext>
            </a:extLst>
          </p:cNvPr>
          <p:cNvGrpSpPr/>
          <p:nvPr/>
        </p:nvGrpSpPr>
        <p:grpSpPr>
          <a:xfrm>
            <a:off x="4146757" y="3070555"/>
            <a:ext cx="1332000" cy="1558394"/>
            <a:chOff x="4171269" y="3384655"/>
            <a:chExt cx="1332000" cy="1558394"/>
          </a:xfrm>
        </p:grpSpPr>
        <p:grpSp>
          <p:nvGrpSpPr>
            <p:cNvPr id="45" name="群組 44">
              <a:extLst>
                <a:ext uri="{FF2B5EF4-FFF2-40B4-BE49-F238E27FC236}">
                  <a16:creationId xmlns:a16="http://schemas.microsoft.com/office/drawing/2014/main" id="{99690A40-CF8E-BA48-84B8-CBB1D28CF817}"/>
                </a:ext>
              </a:extLst>
            </p:cNvPr>
            <p:cNvGrpSpPr/>
            <p:nvPr/>
          </p:nvGrpSpPr>
          <p:grpSpPr>
            <a:xfrm>
              <a:off x="4171269" y="3384655"/>
              <a:ext cx="1332000" cy="1558394"/>
              <a:chOff x="5494563" y="4180969"/>
              <a:chExt cx="1332000" cy="1558394"/>
            </a:xfrm>
          </p:grpSpPr>
          <p:sp>
            <p:nvSpPr>
              <p:cNvPr id="46" name="Rectangle: Rounded Corners 290">
                <a:extLst>
                  <a:ext uri="{FF2B5EF4-FFF2-40B4-BE49-F238E27FC236}">
                    <a16:creationId xmlns:a16="http://schemas.microsoft.com/office/drawing/2014/main" id="{0CB4F702-4379-7345-A188-ED4FCF8932FF}"/>
                  </a:ext>
                </a:extLst>
              </p:cNvPr>
              <p:cNvSpPr>
                <a:spLocks/>
              </p:cNvSpPr>
              <p:nvPr/>
            </p:nvSpPr>
            <p:spPr>
              <a:xfrm flipV="1">
                <a:off x="5494563" y="4227363"/>
                <a:ext cx="1332000" cy="151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3D58BEE3-5010-DC47-A97F-69451D214D61}"/>
                      </a:ext>
                    </a:extLst>
                  </p:cNvPr>
                  <p:cNvSpPr txBox="1"/>
                  <p:nvPr/>
                </p:nvSpPr>
                <p:spPr>
                  <a:xfrm>
                    <a:off x="6065136" y="4180969"/>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𝑦</m:t>
                          </m:r>
                        </m:oMath>
                      </m:oMathPara>
                    </a14:m>
                    <a:endParaRPr kumimoji="1" lang="zh-TW" altLang="en-US" dirty="0">
                      <a:solidFill>
                        <a:schemeClr val="bg1"/>
                      </a:solidFill>
                    </a:endParaRPr>
                  </a:p>
                </p:txBody>
              </p:sp>
            </mc:Choice>
            <mc:Fallback xmlns="">
              <p:sp>
                <p:nvSpPr>
                  <p:cNvPr id="48" name="文字方塊 47">
                    <a:extLst>
                      <a:ext uri="{FF2B5EF4-FFF2-40B4-BE49-F238E27FC236}">
                        <a16:creationId xmlns:a16="http://schemas.microsoft.com/office/drawing/2014/main" id="{3D58BEE3-5010-DC47-A97F-69451D214D61}"/>
                      </a:ext>
                    </a:extLst>
                  </p:cNvPr>
                  <p:cNvSpPr txBox="1">
                    <a:spLocks noRot="1" noChangeAspect="1" noMove="1" noResize="1" noEditPoints="1" noAdjustHandles="1" noChangeArrowheads="1" noChangeShapeType="1" noTextEdit="1"/>
                  </p:cNvSpPr>
                  <p:nvPr/>
                </p:nvSpPr>
                <p:spPr>
                  <a:xfrm>
                    <a:off x="6065136" y="4180969"/>
                    <a:ext cx="186718" cy="276999"/>
                  </a:xfrm>
                  <a:prstGeom prst="rect">
                    <a:avLst/>
                  </a:prstGeom>
                  <a:blipFill>
                    <a:blip r:embed="rId8"/>
                    <a:stretch>
                      <a:fillRect l="-25000" r="-25000" b="-21739"/>
                    </a:stretch>
                  </a:blipFill>
                </p:spPr>
                <p:txBody>
                  <a:bodyPr/>
                  <a:lstStyle/>
                  <a:p>
                    <a:r>
                      <a:rPr lang="zh-TW" altLang="en-US">
                        <a:noFill/>
                      </a:rPr>
                      <a:t> </a:t>
                    </a:r>
                  </a:p>
                </p:txBody>
              </p:sp>
            </mc:Fallback>
          </mc:AlternateContent>
        </p:grpSp>
        <p:pic>
          <p:nvPicPr>
            <p:cNvPr id="53" name="圖片 52">
              <a:extLst>
                <a:ext uri="{FF2B5EF4-FFF2-40B4-BE49-F238E27FC236}">
                  <a16:creationId xmlns:a16="http://schemas.microsoft.com/office/drawing/2014/main" id="{CF29C22A-EEA8-D341-90C2-D419A516F2AB}"/>
                </a:ext>
              </a:extLst>
            </p:cNvPr>
            <p:cNvPicPr>
              <a:picLocks noChangeAspect="1"/>
            </p:cNvPicPr>
            <p:nvPr/>
          </p:nvPicPr>
          <p:blipFill rotWithShape="1">
            <a:blip r:embed="rId9">
              <a:extLst>
                <a:ext uri="{28A0092B-C50C-407E-A947-70E740481C1C}">
                  <a14:useLocalDpi xmlns:a14="http://schemas.microsoft.com/office/drawing/2010/main" val="0"/>
                </a:ext>
              </a:extLst>
            </a:blip>
            <a:srcRect l="1633" t="2339" r="2982" b="2276"/>
            <a:stretch/>
          </p:blipFill>
          <p:spPr>
            <a:xfrm>
              <a:off x="4256261" y="3670848"/>
              <a:ext cx="1170000" cy="1170000"/>
            </a:xfrm>
            <a:prstGeom prst="rect">
              <a:avLst/>
            </a:prstGeom>
            <a:ln>
              <a:noFill/>
            </a:ln>
          </p:spPr>
        </p:pic>
      </p:grpSp>
      <p:grpSp>
        <p:nvGrpSpPr>
          <p:cNvPr id="57" name="群組 56">
            <a:extLst>
              <a:ext uri="{FF2B5EF4-FFF2-40B4-BE49-F238E27FC236}">
                <a16:creationId xmlns:a16="http://schemas.microsoft.com/office/drawing/2014/main" id="{68ACFF87-C210-CF4D-A049-AB3CCFAEADAD}"/>
              </a:ext>
            </a:extLst>
          </p:cNvPr>
          <p:cNvGrpSpPr/>
          <p:nvPr/>
        </p:nvGrpSpPr>
        <p:grpSpPr>
          <a:xfrm>
            <a:off x="300089" y="3094287"/>
            <a:ext cx="1332000" cy="1519391"/>
            <a:chOff x="324601" y="3408387"/>
            <a:chExt cx="1332000" cy="1519391"/>
          </a:xfrm>
        </p:grpSpPr>
        <p:grpSp>
          <p:nvGrpSpPr>
            <p:cNvPr id="41" name="群組 40">
              <a:extLst>
                <a:ext uri="{FF2B5EF4-FFF2-40B4-BE49-F238E27FC236}">
                  <a16:creationId xmlns:a16="http://schemas.microsoft.com/office/drawing/2014/main" id="{DB7F64E8-9FC0-F343-AAF8-87E00D3340A5}"/>
                </a:ext>
              </a:extLst>
            </p:cNvPr>
            <p:cNvGrpSpPr/>
            <p:nvPr/>
          </p:nvGrpSpPr>
          <p:grpSpPr>
            <a:xfrm>
              <a:off x="324601" y="3408387"/>
              <a:ext cx="1332000" cy="1519391"/>
              <a:chOff x="2523970" y="1277809"/>
              <a:chExt cx="1332000" cy="1519391"/>
            </a:xfrm>
          </p:grpSpPr>
          <p:sp>
            <p:nvSpPr>
              <p:cNvPr id="42" name="Rectangle: Rounded Corners 290">
                <a:extLst>
                  <a:ext uri="{FF2B5EF4-FFF2-40B4-BE49-F238E27FC236}">
                    <a16:creationId xmlns:a16="http://schemas.microsoft.com/office/drawing/2014/main" id="{E7E9C77B-628E-5143-BA0F-63A7E04171D9}"/>
                  </a:ext>
                </a:extLst>
              </p:cNvPr>
              <p:cNvSpPr>
                <a:spLocks/>
              </p:cNvSpPr>
              <p:nvPr/>
            </p:nvSpPr>
            <p:spPr>
              <a:xfrm>
                <a:off x="2523970" y="1285200"/>
                <a:ext cx="1332000" cy="1512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D968134F-7BDF-8545-B4D2-89D98B4FCB1D}"/>
                      </a:ext>
                    </a:extLst>
                  </p:cNvPr>
                  <p:cNvSpPr txBox="1"/>
                  <p:nvPr/>
                </p:nvSpPr>
                <p:spPr>
                  <a:xfrm>
                    <a:off x="3077082" y="1277809"/>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𝑥</m:t>
                          </m:r>
                        </m:oMath>
                      </m:oMathPara>
                    </a14:m>
                    <a:endParaRPr kumimoji="1" lang="zh-TW" altLang="en-US" dirty="0">
                      <a:solidFill>
                        <a:schemeClr val="bg1"/>
                      </a:solidFill>
                    </a:endParaRPr>
                  </a:p>
                </p:txBody>
              </p:sp>
            </mc:Choice>
            <mc:Fallback xmlns="">
              <p:sp>
                <p:nvSpPr>
                  <p:cNvPr id="93" name="文字方塊 92">
                    <a:extLst>
                      <a:ext uri="{FF2B5EF4-FFF2-40B4-BE49-F238E27FC236}">
                        <a16:creationId xmlns:a16="http://schemas.microsoft.com/office/drawing/2014/main" id="{69527856-8EFB-5845-9067-2C0DC8A35BE4}"/>
                      </a:ext>
                    </a:extLst>
                  </p:cNvPr>
                  <p:cNvSpPr txBox="1">
                    <a:spLocks noRot="1" noChangeAspect="1" noMove="1" noResize="1" noEditPoints="1" noAdjustHandles="1" noChangeArrowheads="1" noChangeShapeType="1" noTextEdit="1"/>
                  </p:cNvSpPr>
                  <p:nvPr/>
                </p:nvSpPr>
                <p:spPr>
                  <a:xfrm>
                    <a:off x="3077082" y="1277809"/>
                    <a:ext cx="183319" cy="276999"/>
                  </a:xfrm>
                  <a:prstGeom prst="rect">
                    <a:avLst/>
                  </a:prstGeom>
                  <a:blipFill>
                    <a:blip r:embed="rId17"/>
                    <a:stretch>
                      <a:fillRect l="-12500" r="-6250"/>
                    </a:stretch>
                  </a:blipFill>
                </p:spPr>
                <p:txBody>
                  <a:bodyPr/>
                  <a:lstStyle/>
                  <a:p>
                    <a:r>
                      <a:rPr lang="zh-TW" altLang="en-US">
                        <a:noFill/>
                      </a:rPr>
                      <a:t> </a:t>
                    </a:r>
                  </a:p>
                </p:txBody>
              </p:sp>
            </mc:Fallback>
          </mc:AlternateContent>
        </p:grpSp>
        <p:pic>
          <p:nvPicPr>
            <p:cNvPr id="54" name="圖片 53">
              <a:extLst>
                <a:ext uri="{FF2B5EF4-FFF2-40B4-BE49-F238E27FC236}">
                  <a16:creationId xmlns:a16="http://schemas.microsoft.com/office/drawing/2014/main" id="{ED40EC93-4923-9F4A-9E5F-8EBE978FD0B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5601" y="3670848"/>
              <a:ext cx="1170000" cy="1170000"/>
            </a:xfrm>
            <a:prstGeom prst="rect">
              <a:avLst/>
            </a:prstGeom>
            <a:ln w="19050">
              <a:noFill/>
            </a:ln>
          </p:spPr>
        </p:pic>
      </p:grpSp>
      <p:grpSp>
        <p:nvGrpSpPr>
          <p:cNvPr id="27" name="群組 26">
            <a:extLst>
              <a:ext uri="{FF2B5EF4-FFF2-40B4-BE49-F238E27FC236}">
                <a16:creationId xmlns:a16="http://schemas.microsoft.com/office/drawing/2014/main" id="{84897C6C-3C36-7F42-854F-9751DD4302ED}"/>
              </a:ext>
            </a:extLst>
          </p:cNvPr>
          <p:cNvGrpSpPr/>
          <p:nvPr/>
        </p:nvGrpSpPr>
        <p:grpSpPr>
          <a:xfrm>
            <a:off x="1685200" y="3525788"/>
            <a:ext cx="2438424" cy="693600"/>
            <a:chOff x="1685200" y="3525788"/>
            <a:chExt cx="2438424" cy="693600"/>
          </a:xfrm>
        </p:grpSpPr>
        <p:cxnSp>
          <p:nvCxnSpPr>
            <p:cNvPr id="34" name="Straight Arrow Connector 18">
              <a:extLst>
                <a:ext uri="{FF2B5EF4-FFF2-40B4-BE49-F238E27FC236}">
                  <a16:creationId xmlns:a16="http://schemas.microsoft.com/office/drawing/2014/main" id="{CB7D7A38-834A-D74D-8083-65DA6FA9AE4B}"/>
                </a:ext>
              </a:extLst>
            </p:cNvPr>
            <p:cNvCxnSpPr>
              <a:cxnSpLocks/>
            </p:cNvCxnSpPr>
            <p:nvPr/>
          </p:nvCxnSpPr>
          <p:spPr>
            <a:xfrm>
              <a:off x="2959299" y="3898783"/>
              <a:ext cx="180000" cy="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85">
                  <a:extLst>
                    <a:ext uri="{FF2B5EF4-FFF2-40B4-BE49-F238E27FC236}">
                      <a16:creationId xmlns:a16="http://schemas.microsoft.com/office/drawing/2014/main" id="{EF31D483-9CC2-2446-8E87-BCFAF232E21B}"/>
                    </a:ext>
                  </a:extLst>
                </p:cNvPr>
                <p:cNvSpPr txBox="1"/>
                <p:nvPr/>
              </p:nvSpPr>
              <p:spPr>
                <a:xfrm>
                  <a:off x="2196533" y="3760284"/>
                  <a:ext cx="343556"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i="1" smtClean="0">
                                <a:solidFill>
                                  <a:schemeClr val="bg1"/>
                                </a:solidFill>
                                <a:latin typeface="Cambria Math" panose="02040503050406030204" pitchFamily="18" charset="0"/>
                                <a:cs typeface="Times New Roman" charset="0"/>
                              </a:rPr>
                            </m:ctrlPr>
                          </m:sSubPr>
                          <m:e>
                            <m:r>
                              <a:rPr lang="en-US" altLang="zh-TW" i="1">
                                <a:solidFill>
                                  <a:schemeClr val="bg1"/>
                                </a:solidFill>
                                <a:latin typeface="Cambria Math" panose="02040503050406030204" pitchFamily="18" charset="0"/>
                                <a:cs typeface="Times New Roman" charset="0"/>
                              </a:rPr>
                              <m:t>𝐸</m:t>
                            </m:r>
                          </m:e>
                          <m:sub>
                            <m:r>
                              <a:rPr lang="en-US" altLang="zh-TW" i="1">
                                <a:solidFill>
                                  <a:schemeClr val="bg1"/>
                                </a:solidFill>
                                <a:latin typeface="Cambria Math" charset="0"/>
                                <a:ea typeface="Times New Roman" charset="0"/>
                                <a:cs typeface="Times New Roman" charset="0"/>
                              </a:rPr>
                              <m:t>𝒳</m:t>
                            </m:r>
                          </m:sub>
                        </m:sSub>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37" name="TextBox 85">
                  <a:extLst>
                    <a:ext uri="{FF2B5EF4-FFF2-40B4-BE49-F238E27FC236}">
                      <a16:creationId xmlns:a16="http://schemas.microsoft.com/office/drawing/2014/main" id="{EF31D483-9CC2-2446-8E87-BCFAF232E21B}"/>
                    </a:ext>
                  </a:extLst>
                </p:cNvPr>
                <p:cNvSpPr txBox="1">
                  <a:spLocks noRot="1" noChangeAspect="1" noMove="1" noResize="1" noEditPoints="1" noAdjustHandles="1" noChangeArrowheads="1" noChangeShapeType="1" noTextEdit="1"/>
                </p:cNvSpPr>
                <p:nvPr/>
              </p:nvSpPr>
              <p:spPr>
                <a:xfrm>
                  <a:off x="2196533" y="3760284"/>
                  <a:ext cx="343556" cy="276999"/>
                </a:xfrm>
                <a:prstGeom prst="rect">
                  <a:avLst/>
                </a:prstGeom>
                <a:blipFill>
                  <a:blip r:embed="rId24"/>
                  <a:stretch>
                    <a:fillRect l="-14286" r="-3571" b="-13043"/>
                  </a:stretch>
                </a:blipFill>
              </p:spPr>
              <p:txBody>
                <a:bodyPr/>
                <a:lstStyle/>
                <a:p>
                  <a:r>
                    <a:rPr lang="zh-TW" altLang="en-US">
                      <a:noFill/>
                    </a:rPr>
                    <a:t> </a:t>
                  </a:r>
                </a:p>
              </p:txBody>
            </p:sp>
          </mc:Fallback>
        </mc:AlternateContent>
        <p:cxnSp>
          <p:nvCxnSpPr>
            <p:cNvPr id="49" name="Straight Arrow Connector 270">
              <a:extLst>
                <a:ext uri="{FF2B5EF4-FFF2-40B4-BE49-F238E27FC236}">
                  <a16:creationId xmlns:a16="http://schemas.microsoft.com/office/drawing/2014/main" id="{73E6EA87-57C2-4E46-BE5C-FF2F242A9DC5}"/>
                </a:ext>
              </a:extLst>
            </p:cNvPr>
            <p:cNvCxnSpPr>
              <a:cxnSpLocks/>
            </p:cNvCxnSpPr>
            <p:nvPr/>
          </p:nvCxnSpPr>
          <p:spPr>
            <a:xfrm flipV="1">
              <a:off x="1685200" y="3898783"/>
              <a:ext cx="324000" cy="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286">
              <a:extLst>
                <a:ext uri="{FF2B5EF4-FFF2-40B4-BE49-F238E27FC236}">
                  <a16:creationId xmlns:a16="http://schemas.microsoft.com/office/drawing/2014/main" id="{C2E06460-6941-5C4D-AB83-F259685338EC}"/>
                </a:ext>
              </a:extLst>
            </p:cNvPr>
            <p:cNvCxnSpPr>
              <a:cxnSpLocks/>
            </p:cNvCxnSpPr>
            <p:nvPr/>
          </p:nvCxnSpPr>
          <p:spPr>
            <a:xfrm>
              <a:off x="3799624" y="3898783"/>
              <a:ext cx="324000" cy="0"/>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9" name="群組 68">
              <a:extLst>
                <a:ext uri="{FF2B5EF4-FFF2-40B4-BE49-F238E27FC236}">
                  <a16:creationId xmlns:a16="http://schemas.microsoft.com/office/drawing/2014/main" id="{F587D5B7-46D2-FF4D-B6D3-C53DC69C2FDF}"/>
                </a:ext>
              </a:extLst>
            </p:cNvPr>
            <p:cNvGrpSpPr/>
            <p:nvPr/>
          </p:nvGrpSpPr>
          <p:grpSpPr>
            <a:xfrm>
              <a:off x="3139481" y="3525788"/>
              <a:ext cx="612000" cy="693600"/>
              <a:chOff x="4482410" y="4526173"/>
              <a:chExt cx="612000" cy="693600"/>
            </a:xfrm>
          </p:grpSpPr>
          <p:sp>
            <p:nvSpPr>
              <p:cNvPr id="70" name="不規則四邊形 69">
                <a:extLst>
                  <a:ext uri="{FF2B5EF4-FFF2-40B4-BE49-F238E27FC236}">
                    <a16:creationId xmlns:a16="http://schemas.microsoft.com/office/drawing/2014/main" id="{76350741-9CCC-A241-93D8-D31AD8640321}"/>
                  </a:ext>
                </a:extLst>
              </p:cNvPr>
              <p:cNvSpPr>
                <a:spLocks noChangeAspect="1"/>
              </p:cNvSpPr>
              <p:nvPr/>
            </p:nvSpPr>
            <p:spPr>
              <a:xfrm rot="16200000" flipH="1">
                <a:off x="4441610" y="4566973"/>
                <a:ext cx="693600" cy="612000"/>
              </a:xfrm>
              <a:prstGeom prst="trapezoid">
                <a:avLst>
                  <a:gd name="adj" fmla="val 1884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71" name="TextBox 85">
                    <a:extLst>
                      <a:ext uri="{FF2B5EF4-FFF2-40B4-BE49-F238E27FC236}">
                        <a16:creationId xmlns:a16="http://schemas.microsoft.com/office/drawing/2014/main" id="{B3C1B02E-1533-484C-A6CF-5D8304AD4247}"/>
                      </a:ext>
                    </a:extLst>
                  </p:cNvPr>
                  <p:cNvSpPr txBox="1"/>
                  <p:nvPr/>
                </p:nvSpPr>
                <p:spPr>
                  <a:xfrm>
                    <a:off x="4608456" y="4746176"/>
                    <a:ext cx="336759" cy="30187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ea typeface="Times New Roman" charset="0"/>
                                  <a:cs typeface="Times New Roman" charset="0"/>
                                </a:rPr>
                              </m:ctrlPr>
                            </m:sSubPr>
                            <m:e>
                              <m:r>
                                <a:rPr lang="en-US" b="0" i="1" smtClean="0">
                                  <a:solidFill>
                                    <a:schemeClr val="bg1"/>
                                  </a:solidFill>
                                  <a:latin typeface="Cambria Math" charset="0"/>
                                  <a:ea typeface="Times New Roman" charset="0"/>
                                  <a:cs typeface="Times New Roman" charset="0"/>
                                </a:rPr>
                                <m:t>𝐺</m:t>
                              </m:r>
                            </m:e>
                            <m:sub>
                              <m:r>
                                <a:rPr lang="en-US" b="0" i="1" smtClean="0">
                                  <a:solidFill>
                                    <a:schemeClr val="bg1"/>
                                  </a:solidFill>
                                  <a:latin typeface="Cambria Math" charset="0"/>
                                  <a:ea typeface="Times New Roman" charset="0"/>
                                  <a:cs typeface="Times New Roman" charset="0"/>
                                </a:rPr>
                                <m:t>𝒴</m:t>
                              </m:r>
                            </m:sub>
                          </m:sSub>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60" name="TextBox 85">
                    <a:extLst>
                      <a:ext uri="{FF2B5EF4-FFF2-40B4-BE49-F238E27FC236}">
                        <a16:creationId xmlns:a16="http://schemas.microsoft.com/office/drawing/2014/main" id="{4DEDF5AC-E77A-EC47-B3FC-7147624497AA}"/>
                      </a:ext>
                    </a:extLst>
                  </p:cNvPr>
                  <p:cNvSpPr txBox="1">
                    <a:spLocks noRot="1" noChangeAspect="1" noMove="1" noResize="1" noEditPoints="1" noAdjustHandles="1" noChangeArrowheads="1" noChangeShapeType="1" noTextEdit="1"/>
                  </p:cNvSpPr>
                  <p:nvPr/>
                </p:nvSpPr>
                <p:spPr>
                  <a:xfrm>
                    <a:off x="4608456" y="4746176"/>
                    <a:ext cx="336759" cy="301878"/>
                  </a:xfrm>
                  <a:prstGeom prst="rect">
                    <a:avLst/>
                  </a:prstGeom>
                  <a:blipFill>
                    <a:blip r:embed="rId12"/>
                    <a:stretch>
                      <a:fillRect l="-11111" r="-11111" b="-25000"/>
                    </a:stretch>
                  </a:blipFill>
                </p:spPr>
                <p:txBody>
                  <a:bodyPr/>
                  <a:lstStyle/>
                  <a:p>
                    <a:r>
                      <a:rPr lang="zh-TW" altLang="en-US">
                        <a:noFill/>
                      </a:rPr>
                      <a:t> </a:t>
                    </a:r>
                  </a:p>
                </p:txBody>
              </p:sp>
            </mc:Fallback>
          </mc:AlternateContent>
        </p:grpSp>
        <p:grpSp>
          <p:nvGrpSpPr>
            <p:cNvPr id="8" name="群組 7">
              <a:extLst>
                <a:ext uri="{FF2B5EF4-FFF2-40B4-BE49-F238E27FC236}">
                  <a16:creationId xmlns:a16="http://schemas.microsoft.com/office/drawing/2014/main" id="{E074B5E6-1071-854E-9ED4-FD2DF08767A5}"/>
                </a:ext>
              </a:extLst>
            </p:cNvPr>
            <p:cNvGrpSpPr/>
            <p:nvPr/>
          </p:nvGrpSpPr>
          <p:grpSpPr>
            <a:xfrm>
              <a:off x="2020311" y="3525788"/>
              <a:ext cx="612000" cy="693600"/>
              <a:chOff x="2050291" y="3525788"/>
              <a:chExt cx="612000" cy="693600"/>
            </a:xfrm>
          </p:grpSpPr>
          <p:sp>
            <p:nvSpPr>
              <p:cNvPr id="50" name="不規則四邊形 49">
                <a:extLst>
                  <a:ext uri="{FF2B5EF4-FFF2-40B4-BE49-F238E27FC236}">
                    <a16:creationId xmlns:a16="http://schemas.microsoft.com/office/drawing/2014/main" id="{BF17E822-5AC9-9A4B-A63C-BA846229FF83}"/>
                  </a:ext>
                </a:extLst>
              </p:cNvPr>
              <p:cNvSpPr>
                <a:spLocks noChangeAspect="1"/>
              </p:cNvSpPr>
              <p:nvPr/>
            </p:nvSpPr>
            <p:spPr>
              <a:xfrm rot="5400000">
                <a:off x="2009491" y="3566588"/>
                <a:ext cx="693600" cy="612000"/>
              </a:xfrm>
              <a:prstGeom prst="trapezoid">
                <a:avLst>
                  <a:gd name="adj" fmla="val 18842"/>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51" name="TextBox 85">
                    <a:extLst>
                      <a:ext uri="{FF2B5EF4-FFF2-40B4-BE49-F238E27FC236}">
                        <a16:creationId xmlns:a16="http://schemas.microsoft.com/office/drawing/2014/main" id="{0A83F24C-6F66-A44C-992C-F9B050846734}"/>
                      </a:ext>
                    </a:extLst>
                  </p:cNvPr>
                  <p:cNvSpPr txBox="1"/>
                  <p:nvPr/>
                </p:nvSpPr>
                <p:spPr>
                  <a:xfrm>
                    <a:off x="2184513" y="3734089"/>
                    <a:ext cx="343556"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i="1" smtClean="0">
                                  <a:solidFill>
                                    <a:schemeClr val="bg1"/>
                                  </a:solidFill>
                                  <a:latin typeface="Cambria Math" panose="02040503050406030204" pitchFamily="18" charset="0"/>
                                  <a:cs typeface="Times New Roman" charset="0"/>
                                </a:rPr>
                              </m:ctrlPr>
                            </m:sSubPr>
                            <m:e>
                              <m:r>
                                <a:rPr lang="en-US" altLang="zh-TW" i="1">
                                  <a:solidFill>
                                    <a:schemeClr val="bg1"/>
                                  </a:solidFill>
                                  <a:latin typeface="Cambria Math" panose="02040503050406030204" pitchFamily="18" charset="0"/>
                                  <a:cs typeface="Times New Roman" charset="0"/>
                                </a:rPr>
                                <m:t>𝐸</m:t>
                              </m:r>
                            </m:e>
                            <m:sub>
                              <m:r>
                                <a:rPr lang="en-US" altLang="zh-TW" i="1">
                                  <a:solidFill>
                                    <a:schemeClr val="bg1"/>
                                  </a:solidFill>
                                  <a:latin typeface="Cambria Math" charset="0"/>
                                  <a:ea typeface="Times New Roman" charset="0"/>
                                  <a:cs typeface="Times New Roman" charset="0"/>
                                </a:rPr>
                                <m:t>𝒳</m:t>
                              </m:r>
                            </m:sub>
                          </m:sSub>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51" name="TextBox 85">
                    <a:extLst>
                      <a:ext uri="{FF2B5EF4-FFF2-40B4-BE49-F238E27FC236}">
                        <a16:creationId xmlns:a16="http://schemas.microsoft.com/office/drawing/2014/main" id="{0A83F24C-6F66-A44C-992C-F9B050846734}"/>
                      </a:ext>
                    </a:extLst>
                  </p:cNvPr>
                  <p:cNvSpPr txBox="1">
                    <a:spLocks noRot="1" noChangeAspect="1" noMove="1" noResize="1" noEditPoints="1" noAdjustHandles="1" noChangeArrowheads="1" noChangeShapeType="1" noTextEdit="1"/>
                  </p:cNvSpPr>
                  <p:nvPr/>
                </p:nvSpPr>
                <p:spPr>
                  <a:xfrm>
                    <a:off x="2184513" y="3734089"/>
                    <a:ext cx="343556" cy="276999"/>
                  </a:xfrm>
                  <a:prstGeom prst="rect">
                    <a:avLst/>
                  </a:prstGeom>
                  <a:blipFill>
                    <a:blip r:embed="rId25"/>
                    <a:stretch>
                      <a:fillRect l="-14286" b="-13043"/>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362D7D0B-17B9-D64F-9D9A-D7A783EBC748}"/>
                    </a:ext>
                  </a:extLst>
                </p:cNvPr>
                <p:cNvSpPr txBox="1"/>
                <p:nvPr/>
              </p:nvSpPr>
              <p:spPr>
                <a:xfrm>
                  <a:off x="2684785" y="3675506"/>
                  <a:ext cx="3701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charset="0"/>
                            <a:ea typeface="Times New Roman" charset="0"/>
                            <a:cs typeface="Times New Roman" charset="0"/>
                          </a:rPr>
                          <m:t>𝑧</m:t>
                        </m:r>
                      </m:oMath>
                    </m:oMathPara>
                  </a14:m>
                  <a:endParaRPr kumimoji="1" lang="zh-TW" altLang="en-US" sz="2000" dirty="0"/>
                </a:p>
              </p:txBody>
            </p:sp>
          </mc:Choice>
          <mc:Fallback xmlns="">
            <p:sp>
              <p:nvSpPr>
                <p:cNvPr id="7" name="文字方塊 6">
                  <a:extLst>
                    <a:ext uri="{FF2B5EF4-FFF2-40B4-BE49-F238E27FC236}">
                      <a16:creationId xmlns:a16="http://schemas.microsoft.com/office/drawing/2014/main" id="{362D7D0B-17B9-D64F-9D9A-D7A783EBC748}"/>
                    </a:ext>
                  </a:extLst>
                </p:cNvPr>
                <p:cNvSpPr txBox="1">
                  <a:spLocks noRot="1" noChangeAspect="1" noMove="1" noResize="1" noEditPoints="1" noAdjustHandles="1" noChangeArrowheads="1" noChangeShapeType="1" noTextEdit="1"/>
                </p:cNvSpPr>
                <p:nvPr/>
              </p:nvSpPr>
              <p:spPr>
                <a:xfrm>
                  <a:off x="2684785" y="3675506"/>
                  <a:ext cx="370165" cy="400110"/>
                </a:xfrm>
                <a:prstGeom prst="rect">
                  <a:avLst/>
                </a:prstGeom>
                <a:blipFill>
                  <a:blip r:embed="rId26"/>
                  <a:stretch>
                    <a:fillRect/>
                  </a:stretch>
                </a:blipFill>
              </p:spPr>
              <p:txBody>
                <a:bodyPr/>
                <a:lstStyle/>
                <a:p>
                  <a:r>
                    <a:rPr lang="zh-TW" altLang="en-US">
                      <a:noFill/>
                    </a:rPr>
                    <a:t> </a:t>
                  </a:r>
                </a:p>
              </p:txBody>
            </p:sp>
          </mc:Fallback>
        </mc:AlternateContent>
        <p:cxnSp>
          <p:nvCxnSpPr>
            <p:cNvPr id="19" name="直線接點 18">
              <a:extLst>
                <a:ext uri="{FF2B5EF4-FFF2-40B4-BE49-F238E27FC236}">
                  <a16:creationId xmlns:a16="http://schemas.microsoft.com/office/drawing/2014/main" id="{5238AD80-54B5-4B44-90F1-8534BB82817C}"/>
                </a:ext>
              </a:extLst>
            </p:cNvPr>
            <p:cNvCxnSpPr>
              <a:cxnSpLocks/>
            </p:cNvCxnSpPr>
            <p:nvPr/>
          </p:nvCxnSpPr>
          <p:spPr>
            <a:xfrm>
              <a:off x="2669713" y="3897510"/>
              <a:ext cx="10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CEFDDAE4-D2D1-D041-B83B-D97FC290985C}"/>
              </a:ext>
            </a:extLst>
          </p:cNvPr>
          <p:cNvGrpSpPr/>
          <p:nvPr/>
        </p:nvGrpSpPr>
        <p:grpSpPr>
          <a:xfrm>
            <a:off x="1001470" y="4655500"/>
            <a:ext cx="3870869" cy="1281936"/>
            <a:chOff x="1001470" y="4655500"/>
            <a:chExt cx="3870869" cy="1281936"/>
          </a:xfrm>
        </p:grpSpPr>
        <p:cxnSp>
          <p:nvCxnSpPr>
            <p:cNvPr id="58" name="Straight Arrow Connector 270">
              <a:extLst>
                <a:ext uri="{FF2B5EF4-FFF2-40B4-BE49-F238E27FC236}">
                  <a16:creationId xmlns:a16="http://schemas.microsoft.com/office/drawing/2014/main" id="{CA3F9390-5D31-FC4B-8A3E-13653E1CB105}"/>
                </a:ext>
              </a:extLst>
            </p:cNvPr>
            <p:cNvCxnSpPr>
              <a:cxnSpLocks/>
            </p:cNvCxnSpPr>
            <p:nvPr/>
          </p:nvCxnSpPr>
          <p:spPr>
            <a:xfrm>
              <a:off x="2892862" y="4853647"/>
              <a:ext cx="0" cy="217618"/>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5720DDC0-9070-D442-AFF1-DDFAE0E21F4C}"/>
                </a:ext>
              </a:extLst>
            </p:cNvPr>
            <p:cNvCxnSpPr/>
            <p:nvPr/>
          </p:nvCxnSpPr>
          <p:spPr>
            <a:xfrm>
              <a:off x="1006540" y="4655500"/>
              <a:ext cx="0" cy="213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CCC78305-7C6C-CD47-81B0-A2ADA9162B75}"/>
                </a:ext>
              </a:extLst>
            </p:cNvPr>
            <p:cNvCxnSpPr>
              <a:cxnSpLocks/>
            </p:cNvCxnSpPr>
            <p:nvPr/>
          </p:nvCxnSpPr>
          <p:spPr>
            <a:xfrm flipV="1">
              <a:off x="1001470" y="4853647"/>
              <a:ext cx="3870869" cy="10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文字方塊 66">
              <a:extLst>
                <a:ext uri="{FF2B5EF4-FFF2-40B4-BE49-F238E27FC236}">
                  <a16:creationId xmlns:a16="http://schemas.microsoft.com/office/drawing/2014/main" id="{3976FC7B-3372-DE4E-AB6E-DEEB642760EE}"/>
                </a:ext>
              </a:extLst>
            </p:cNvPr>
            <p:cNvSpPr txBox="1"/>
            <p:nvPr/>
          </p:nvSpPr>
          <p:spPr>
            <a:xfrm>
              <a:off x="2262898" y="5475771"/>
              <a:ext cx="1400192" cy="461665"/>
            </a:xfrm>
            <a:prstGeom prst="rect">
              <a:avLst/>
            </a:prstGeom>
            <a:noFill/>
          </p:spPr>
          <p:txBody>
            <a:bodyPr wrap="none" rtlCol="0">
              <a:spAutoFit/>
            </a:bodyPr>
            <a:lstStyle/>
            <a:p>
              <a:r>
                <a:rPr kumimoji="1" lang="en-US" altLang="zh-TW" sz="2400" dirty="0"/>
                <a:t>Real/Fake</a:t>
              </a:r>
              <a:endParaRPr kumimoji="1" lang="zh-TW" altLang="en-US" sz="2400" dirty="0"/>
            </a:p>
          </p:txBody>
        </p:sp>
        <p:grpSp>
          <p:nvGrpSpPr>
            <p:cNvPr id="60" name="群組 59">
              <a:extLst>
                <a:ext uri="{FF2B5EF4-FFF2-40B4-BE49-F238E27FC236}">
                  <a16:creationId xmlns:a16="http://schemas.microsoft.com/office/drawing/2014/main" id="{4A5C72EF-F149-E948-B97B-4C26E0C2CA2D}"/>
                </a:ext>
              </a:extLst>
            </p:cNvPr>
            <p:cNvGrpSpPr/>
            <p:nvPr/>
          </p:nvGrpSpPr>
          <p:grpSpPr>
            <a:xfrm rot="16200000">
              <a:off x="2684985" y="4997987"/>
              <a:ext cx="435927" cy="599615"/>
              <a:chOff x="4470835" y="4550316"/>
              <a:chExt cx="612000" cy="693600"/>
            </a:xfrm>
          </p:grpSpPr>
          <p:sp>
            <p:nvSpPr>
              <p:cNvPr id="61" name="不規則四邊形 60">
                <a:extLst>
                  <a:ext uri="{FF2B5EF4-FFF2-40B4-BE49-F238E27FC236}">
                    <a16:creationId xmlns:a16="http://schemas.microsoft.com/office/drawing/2014/main" id="{7D2BDEF2-61BE-394A-9615-B9AF7CE71620}"/>
                  </a:ext>
                </a:extLst>
              </p:cNvPr>
              <p:cNvSpPr>
                <a:spLocks noChangeAspect="1"/>
              </p:cNvSpPr>
              <p:nvPr/>
            </p:nvSpPr>
            <p:spPr>
              <a:xfrm rot="16200000" flipH="1">
                <a:off x="4430035" y="4591116"/>
                <a:ext cx="693600" cy="612000"/>
              </a:xfrm>
              <a:prstGeom prst="trapezoid">
                <a:avLst>
                  <a:gd name="adj" fmla="val 18842"/>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64" name="TextBox 85">
                    <a:extLst>
                      <a:ext uri="{FF2B5EF4-FFF2-40B4-BE49-F238E27FC236}">
                        <a16:creationId xmlns:a16="http://schemas.microsoft.com/office/drawing/2014/main" id="{8C6A7748-D2CF-7845-A3E6-3570BA74E819}"/>
                      </a:ext>
                    </a:extLst>
                  </p:cNvPr>
                  <p:cNvSpPr txBox="1"/>
                  <p:nvPr/>
                </p:nvSpPr>
                <p:spPr>
                  <a:xfrm rot="5400000">
                    <a:off x="4676903" y="4762581"/>
                    <a:ext cx="224742"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i="1">
                              <a:solidFill>
                                <a:schemeClr val="bg1"/>
                              </a:solidFill>
                              <a:latin typeface="Cambria Math" panose="02040503050406030204" pitchFamily="18" charset="0"/>
                              <a:ea typeface="Times New Roman" charset="0"/>
                              <a:cs typeface="Times New Roman" charset="0"/>
                            </a:rPr>
                            <m:t>𝐷</m:t>
                          </m:r>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64" name="TextBox 85">
                    <a:extLst>
                      <a:ext uri="{FF2B5EF4-FFF2-40B4-BE49-F238E27FC236}">
                        <a16:creationId xmlns:a16="http://schemas.microsoft.com/office/drawing/2014/main" id="{8C6A7748-D2CF-7845-A3E6-3570BA74E819}"/>
                      </a:ext>
                    </a:extLst>
                  </p:cNvPr>
                  <p:cNvSpPr txBox="1">
                    <a:spLocks noRot="1" noChangeAspect="1" noMove="1" noResize="1" noEditPoints="1" noAdjustHandles="1" noChangeArrowheads="1" noChangeShapeType="1" noTextEdit="1"/>
                  </p:cNvSpPr>
                  <p:nvPr/>
                </p:nvSpPr>
                <p:spPr>
                  <a:xfrm rot="5400000">
                    <a:off x="4676903" y="4762581"/>
                    <a:ext cx="224742" cy="276999"/>
                  </a:xfrm>
                  <a:prstGeom prst="rect">
                    <a:avLst/>
                  </a:prstGeom>
                  <a:blipFill>
                    <a:blip r:embed="rId27"/>
                    <a:stretch>
                      <a:fillRect l="-25000" r="-25000" b="-50000"/>
                    </a:stretch>
                  </a:blipFill>
                </p:spPr>
                <p:txBody>
                  <a:bodyPr/>
                  <a:lstStyle/>
                  <a:p>
                    <a:r>
                      <a:rPr lang="zh-TW" altLang="en-US">
                        <a:noFill/>
                      </a:rPr>
                      <a:t> </a:t>
                    </a:r>
                  </a:p>
                </p:txBody>
              </p:sp>
            </mc:Fallback>
          </mc:AlternateContent>
        </p:grpSp>
        <p:cxnSp>
          <p:nvCxnSpPr>
            <p:cNvPr id="72" name="直線接點 71">
              <a:extLst>
                <a:ext uri="{FF2B5EF4-FFF2-40B4-BE49-F238E27FC236}">
                  <a16:creationId xmlns:a16="http://schemas.microsoft.com/office/drawing/2014/main" id="{0E782B0D-8FCF-884A-8635-2D5C82C93244}"/>
                </a:ext>
              </a:extLst>
            </p:cNvPr>
            <p:cNvCxnSpPr>
              <a:cxnSpLocks/>
            </p:cNvCxnSpPr>
            <p:nvPr/>
          </p:nvCxnSpPr>
          <p:spPr>
            <a:xfrm flipH="1">
              <a:off x="4859867" y="4663964"/>
              <a:ext cx="0" cy="1959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群組 8">
            <a:extLst>
              <a:ext uri="{FF2B5EF4-FFF2-40B4-BE49-F238E27FC236}">
                <a16:creationId xmlns:a16="http://schemas.microsoft.com/office/drawing/2014/main" id="{EAD611FD-AC5E-BD4E-8133-D543F0EC1402}"/>
              </a:ext>
            </a:extLst>
          </p:cNvPr>
          <p:cNvGrpSpPr/>
          <p:nvPr/>
        </p:nvGrpSpPr>
        <p:grpSpPr>
          <a:xfrm>
            <a:off x="6178378" y="2398254"/>
            <a:ext cx="5457236" cy="3111610"/>
            <a:chOff x="6178378" y="2398254"/>
            <a:chExt cx="5457236" cy="3111610"/>
          </a:xfrm>
        </p:grpSpPr>
        <p:sp>
          <p:nvSpPr>
            <p:cNvPr id="68" name="文字方塊 67">
              <a:extLst>
                <a:ext uri="{FF2B5EF4-FFF2-40B4-BE49-F238E27FC236}">
                  <a16:creationId xmlns:a16="http://schemas.microsoft.com/office/drawing/2014/main" id="{3BB8F337-0727-9A40-A561-D2150A4D9B74}"/>
                </a:ext>
              </a:extLst>
            </p:cNvPr>
            <p:cNvSpPr txBox="1"/>
            <p:nvPr/>
          </p:nvSpPr>
          <p:spPr>
            <a:xfrm>
              <a:off x="7700056" y="5171310"/>
              <a:ext cx="2333203" cy="338554"/>
            </a:xfrm>
            <a:prstGeom prst="rect">
              <a:avLst/>
            </a:prstGeom>
            <a:noFill/>
          </p:spPr>
          <p:txBody>
            <a:bodyPr wrap="none" rtlCol="0">
              <a:spAutoFit/>
            </a:bodyPr>
            <a:lstStyle/>
            <a:p>
              <a:r>
                <a:rPr lang="en-US" altLang="zh-TW" sz="1600" dirty="0"/>
                <a:t>[</a:t>
              </a:r>
              <a:r>
                <a:rPr lang="en-US" altLang="zh-TW" sz="1600" b="1" dirty="0"/>
                <a:t>Pix2pix</a:t>
              </a:r>
              <a:r>
                <a:rPr lang="en-US" altLang="zh-TW" sz="1600" dirty="0"/>
                <a:t>: Isola </a:t>
              </a:r>
              <a:r>
                <a:rPr lang="en-US" altLang="zh-TW" sz="1600" i="1" dirty="0"/>
                <a:t>et al. </a:t>
              </a:r>
              <a:r>
                <a:rPr lang="en-US" altLang="zh-TW" sz="1600" dirty="0"/>
                <a:t>2017]</a:t>
              </a:r>
              <a:endParaRPr kumimoji="1" lang="zh-TW" altLang="en-US" sz="1600" dirty="0"/>
            </a:p>
          </p:txBody>
        </p:sp>
        <p:grpSp>
          <p:nvGrpSpPr>
            <p:cNvPr id="30" name="群組 29">
              <a:extLst>
                <a:ext uri="{FF2B5EF4-FFF2-40B4-BE49-F238E27FC236}">
                  <a16:creationId xmlns:a16="http://schemas.microsoft.com/office/drawing/2014/main" id="{261E1C08-1E06-5C43-A70D-43F75A82943B}"/>
                </a:ext>
              </a:extLst>
            </p:cNvPr>
            <p:cNvGrpSpPr/>
            <p:nvPr/>
          </p:nvGrpSpPr>
          <p:grpSpPr>
            <a:xfrm>
              <a:off x="6194073" y="3129016"/>
              <a:ext cx="5441541" cy="1647557"/>
              <a:chOff x="6194073" y="3028432"/>
              <a:chExt cx="5441541" cy="1647557"/>
            </a:xfrm>
          </p:grpSpPr>
          <p:grpSp>
            <p:nvGrpSpPr>
              <p:cNvPr id="78" name="群組 77">
                <a:extLst>
                  <a:ext uri="{FF2B5EF4-FFF2-40B4-BE49-F238E27FC236}">
                    <a16:creationId xmlns:a16="http://schemas.microsoft.com/office/drawing/2014/main" id="{556B4ACD-E141-7B40-9203-F673D0F59EB9}"/>
                  </a:ext>
                </a:extLst>
              </p:cNvPr>
              <p:cNvGrpSpPr/>
              <p:nvPr/>
            </p:nvGrpSpPr>
            <p:grpSpPr>
              <a:xfrm>
                <a:off x="6194073" y="3346484"/>
                <a:ext cx="1348151" cy="1329505"/>
                <a:chOff x="6209063" y="3346484"/>
                <a:chExt cx="1348151" cy="1329505"/>
              </a:xfrm>
            </p:grpSpPr>
            <mc:AlternateContent xmlns:mc="http://schemas.openxmlformats.org/markup-compatibility/2006" xmlns:a14="http://schemas.microsoft.com/office/drawing/2010/main">
              <mc:Choice Requires="a14">
                <p:sp>
                  <p:nvSpPr>
                    <p:cNvPr id="17" name="文字方塊 19">
                      <a:extLst>
                        <a:ext uri="{FF2B5EF4-FFF2-40B4-BE49-F238E27FC236}">
                          <a16:creationId xmlns:a16="http://schemas.microsoft.com/office/drawing/2014/main" id="{E1E4D784-25F5-5440-8462-6C856C54266B}"/>
                        </a:ext>
                      </a:extLst>
                    </p:cNvPr>
                    <p:cNvSpPr txBox="1"/>
                    <p:nvPr/>
                  </p:nvSpPr>
                  <p:spPr>
                    <a:xfrm>
                      <a:off x="6209063" y="3346484"/>
                      <a:ext cx="63991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3200" i="1" smtClean="0">
                                <a:latin typeface="Cambria Math" charset="0"/>
                                <a:ea typeface="Times New Roman" charset="0"/>
                                <a:cs typeface="Times New Roman" charset="0"/>
                              </a:rPr>
                              <m:t>𝒳</m:t>
                            </m:r>
                          </m:oMath>
                        </m:oMathPara>
                      </a14:m>
                      <a:endParaRPr kumimoji="1" lang="zh-TW" altLang="en-US" sz="2800" i="1" dirty="0">
                        <a:latin typeface="Times New Roman" charset="0"/>
                        <a:ea typeface="Times New Roman" charset="0"/>
                        <a:cs typeface="Times New Roman" charset="0"/>
                      </a:endParaRPr>
                    </a:p>
                  </p:txBody>
                </p:sp>
              </mc:Choice>
              <mc:Fallback xmlns="">
                <p:sp>
                  <p:nvSpPr>
                    <p:cNvPr id="17" name="文字方塊 19">
                      <a:extLst>
                        <a:ext uri="{FF2B5EF4-FFF2-40B4-BE49-F238E27FC236}">
                          <a16:creationId xmlns:a16="http://schemas.microsoft.com/office/drawing/2014/main" id="{E1E4D784-25F5-5440-8462-6C856C54266B}"/>
                        </a:ext>
                      </a:extLst>
                    </p:cNvPr>
                    <p:cNvSpPr txBox="1">
                      <a:spLocks noRot="1" noChangeAspect="1" noMove="1" noResize="1" noEditPoints="1" noAdjustHandles="1" noChangeArrowheads="1" noChangeShapeType="1" noTextEdit="1"/>
                    </p:cNvSpPr>
                    <p:nvPr/>
                  </p:nvSpPr>
                  <p:spPr>
                    <a:xfrm>
                      <a:off x="6209063" y="3346484"/>
                      <a:ext cx="639919" cy="584775"/>
                    </a:xfrm>
                    <a:prstGeom prst="rect">
                      <a:avLst/>
                    </a:prstGeom>
                    <a:blipFill>
                      <a:blip r:embed="rId3"/>
                      <a:stretch>
                        <a:fillRect/>
                      </a:stretch>
                    </a:blipFill>
                  </p:spPr>
                  <p:txBody>
                    <a:bodyPr/>
                    <a:lstStyle/>
                    <a:p>
                      <a:r>
                        <a:rPr lang="zh-TW" altLang="en-US">
                          <a:noFill/>
                        </a:rPr>
                        <a:t> </a:t>
                      </a:r>
                    </a:p>
                  </p:txBody>
                </p:sp>
              </mc:Fallback>
            </mc:AlternateContent>
            <p:sp>
              <p:nvSpPr>
                <p:cNvPr id="11" name="橢圓 4">
                  <a:extLst>
                    <a:ext uri="{FF2B5EF4-FFF2-40B4-BE49-F238E27FC236}">
                      <a16:creationId xmlns:a16="http://schemas.microsoft.com/office/drawing/2014/main" id="{7DBADB2C-F598-894C-A233-8DB51B25412B}"/>
                    </a:ext>
                  </a:extLst>
                </p:cNvPr>
                <p:cNvSpPr>
                  <a:spLocks noChangeAspect="1"/>
                </p:cNvSpPr>
                <p:nvPr/>
              </p:nvSpPr>
              <p:spPr>
                <a:xfrm>
                  <a:off x="6419830" y="3703989"/>
                  <a:ext cx="1137384" cy="972000"/>
                </a:xfrm>
                <a:prstGeom prst="ellipse">
                  <a:avLst/>
                </a:prstGeom>
                <a:solidFill>
                  <a:schemeClr val="accent1">
                    <a:lumMod val="20000"/>
                    <a:lumOff val="80000"/>
                  </a:schemeClr>
                </a:solidFill>
                <a:ln w="28575">
                  <a:solidFill>
                    <a:schemeClr val="accent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2400" dirty="0">
                    <a:latin typeface="Times New Roman" charset="0"/>
                    <a:ea typeface="Times New Roman" charset="0"/>
                    <a:cs typeface="Times New Roman" charset="0"/>
                  </a:endParaRPr>
                </a:p>
              </p:txBody>
            </p:sp>
            <p:sp>
              <p:nvSpPr>
                <p:cNvPr id="13" name="橢圓 7">
                  <a:extLst>
                    <a:ext uri="{FF2B5EF4-FFF2-40B4-BE49-F238E27FC236}">
                      <a16:creationId xmlns:a16="http://schemas.microsoft.com/office/drawing/2014/main" id="{85F511B8-E231-3842-8D9F-54C2F6EAFCF5}"/>
                    </a:ext>
                  </a:extLst>
                </p:cNvPr>
                <p:cNvSpPr/>
                <p:nvPr/>
              </p:nvSpPr>
              <p:spPr>
                <a:xfrm>
                  <a:off x="6898522" y="3988604"/>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8" name="TextBox 67">
                      <a:extLst>
                        <a:ext uri="{FF2B5EF4-FFF2-40B4-BE49-F238E27FC236}">
                          <a16:creationId xmlns:a16="http://schemas.microsoft.com/office/drawing/2014/main" id="{CDF6627C-ECF7-F046-B3C9-83E03A3CBE95}"/>
                        </a:ext>
                      </a:extLst>
                    </p:cNvPr>
                    <p:cNvSpPr txBox="1"/>
                    <p:nvPr/>
                  </p:nvSpPr>
                  <p:spPr>
                    <a:xfrm>
                      <a:off x="6616082" y="3974545"/>
                      <a:ext cx="47609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ea typeface="Times New Roman" charset="0"/>
                                <a:cs typeface="Times New Roman" charset="0"/>
                              </a:rPr>
                              <m:t>𝑥</m:t>
                            </m:r>
                          </m:oMath>
                        </m:oMathPara>
                      </a14:m>
                      <a:endParaRPr lang="en-US" sz="2400" i="1" dirty="0">
                        <a:latin typeface="Times New Roman" charset="0"/>
                        <a:ea typeface="Times New Roman" charset="0"/>
                        <a:cs typeface="Times New Roman" charset="0"/>
                      </a:endParaRPr>
                    </a:p>
                  </p:txBody>
                </p:sp>
              </mc:Choice>
              <mc:Fallback xmlns="">
                <p:sp>
                  <p:nvSpPr>
                    <p:cNvPr id="18" name="TextBox 67">
                      <a:extLst>
                        <a:ext uri="{FF2B5EF4-FFF2-40B4-BE49-F238E27FC236}">
                          <a16:creationId xmlns:a16="http://schemas.microsoft.com/office/drawing/2014/main" id="{CDF6627C-ECF7-F046-B3C9-83E03A3CBE95}"/>
                        </a:ext>
                      </a:extLst>
                    </p:cNvPr>
                    <p:cNvSpPr txBox="1">
                      <a:spLocks noRot="1" noChangeAspect="1" noMove="1" noResize="1" noEditPoints="1" noAdjustHandles="1" noChangeArrowheads="1" noChangeShapeType="1" noTextEdit="1"/>
                    </p:cNvSpPr>
                    <p:nvPr/>
                  </p:nvSpPr>
                  <p:spPr>
                    <a:xfrm>
                      <a:off x="6616082" y="3974545"/>
                      <a:ext cx="476092" cy="523220"/>
                    </a:xfrm>
                    <a:prstGeom prst="rect">
                      <a:avLst/>
                    </a:prstGeom>
                    <a:blipFill>
                      <a:blip r:embed="rId19"/>
                      <a:stretch>
                        <a:fillRect/>
                      </a:stretch>
                    </a:blipFill>
                  </p:spPr>
                  <p:txBody>
                    <a:bodyPr/>
                    <a:lstStyle/>
                    <a:p>
                      <a:r>
                        <a:rPr lang="zh-TW" altLang="en-US">
                          <a:noFill/>
                        </a:rPr>
                        <a:t> </a:t>
                      </a:r>
                    </a:p>
                  </p:txBody>
                </p:sp>
              </mc:Fallback>
            </mc:AlternateContent>
          </p:grpSp>
          <p:grpSp>
            <p:nvGrpSpPr>
              <p:cNvPr id="75" name="群組 74">
                <a:extLst>
                  <a:ext uri="{FF2B5EF4-FFF2-40B4-BE49-F238E27FC236}">
                    <a16:creationId xmlns:a16="http://schemas.microsoft.com/office/drawing/2014/main" id="{29721F6B-57FE-B74E-9123-13BC26F2E134}"/>
                  </a:ext>
                </a:extLst>
              </p:cNvPr>
              <p:cNvGrpSpPr/>
              <p:nvPr/>
            </p:nvGrpSpPr>
            <p:grpSpPr>
              <a:xfrm>
                <a:off x="10140437" y="3431386"/>
                <a:ext cx="1495177" cy="1201191"/>
                <a:chOff x="10140437" y="3431386"/>
                <a:chExt cx="1495177" cy="1201191"/>
              </a:xfrm>
            </p:grpSpPr>
            <p:sp>
              <p:nvSpPr>
                <p:cNvPr id="12" name="橢圓 5">
                  <a:extLst>
                    <a:ext uri="{FF2B5EF4-FFF2-40B4-BE49-F238E27FC236}">
                      <a16:creationId xmlns:a16="http://schemas.microsoft.com/office/drawing/2014/main" id="{1EAAE49E-050F-5144-8BBE-B0C4EAF78056}"/>
                    </a:ext>
                  </a:extLst>
                </p:cNvPr>
                <p:cNvSpPr>
                  <a:spLocks noChangeAspect="1"/>
                </p:cNvSpPr>
                <p:nvPr/>
              </p:nvSpPr>
              <p:spPr>
                <a:xfrm>
                  <a:off x="10140437" y="3660577"/>
                  <a:ext cx="1137384" cy="972000"/>
                </a:xfrm>
                <a:prstGeom prst="ellipse">
                  <a:avLst/>
                </a:prstGeom>
                <a:solidFill>
                  <a:schemeClr val="accent6">
                    <a:lumMod val="20000"/>
                    <a:lumOff val="80000"/>
                  </a:schemeClr>
                </a:solidFill>
                <a:ln w="28575">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5" name="橢圓 12">
                  <a:extLst>
                    <a:ext uri="{FF2B5EF4-FFF2-40B4-BE49-F238E27FC236}">
                      <a16:creationId xmlns:a16="http://schemas.microsoft.com/office/drawing/2014/main" id="{EFA17AE3-9BBB-2E47-9F6B-A023F61EFF24}"/>
                    </a:ext>
                  </a:extLst>
                </p:cNvPr>
                <p:cNvSpPr/>
                <p:nvPr/>
              </p:nvSpPr>
              <p:spPr>
                <a:xfrm>
                  <a:off x="10619129" y="3946185"/>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99782301-97E5-1946-9F99-E0BF83B6100C}"/>
                        </a:ext>
                      </a:extLst>
                    </p:cNvPr>
                    <p:cNvSpPr txBox="1"/>
                    <p:nvPr/>
                  </p:nvSpPr>
                  <p:spPr>
                    <a:xfrm>
                      <a:off x="11032372" y="3431386"/>
                      <a:ext cx="60324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3200" i="1" smtClean="0">
                                <a:latin typeface="Cambria Math" charset="0"/>
                                <a:ea typeface="Times New Roman" charset="0"/>
                                <a:cs typeface="Times New Roman" charset="0"/>
                              </a:rPr>
                              <m:t>𝒴</m:t>
                            </m:r>
                          </m:oMath>
                        </m:oMathPara>
                      </a14:m>
                      <a:endParaRPr kumimoji="1" lang="zh-TW" altLang="en-US" sz="2800" i="1" dirty="0">
                        <a:latin typeface="Times New Roman" charset="0"/>
                        <a:ea typeface="Times New Roman" charset="0"/>
                        <a:cs typeface="Times New Roman" charset="0"/>
                      </a:endParaRPr>
                    </a:p>
                  </p:txBody>
                </p:sp>
              </mc:Choice>
              <mc:Fallback xmlns="">
                <p:sp>
                  <p:nvSpPr>
                    <p:cNvPr id="24" name="文字方塊 23">
                      <a:extLst>
                        <a:ext uri="{FF2B5EF4-FFF2-40B4-BE49-F238E27FC236}">
                          <a16:creationId xmlns:a16="http://schemas.microsoft.com/office/drawing/2014/main" id="{99782301-97E5-1946-9F99-E0BF83B6100C}"/>
                        </a:ext>
                      </a:extLst>
                    </p:cNvPr>
                    <p:cNvSpPr txBox="1">
                      <a:spLocks noRot="1" noChangeAspect="1" noMove="1" noResize="1" noEditPoints="1" noAdjustHandles="1" noChangeArrowheads="1" noChangeShapeType="1" noTextEdit="1"/>
                    </p:cNvSpPr>
                    <p:nvPr/>
                  </p:nvSpPr>
                  <p:spPr>
                    <a:xfrm>
                      <a:off x="11032372" y="3431386"/>
                      <a:ext cx="603242" cy="584775"/>
                    </a:xfrm>
                    <a:prstGeom prst="rect">
                      <a:avLst/>
                    </a:prstGeom>
                    <a:blipFill>
                      <a:blip r:embed="rId5"/>
                      <a:stretch>
                        <a:fillRect l="-6250" r="-4167" b="-212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TextBox 67">
                      <a:extLst>
                        <a:ext uri="{FF2B5EF4-FFF2-40B4-BE49-F238E27FC236}">
                          <a16:creationId xmlns:a16="http://schemas.microsoft.com/office/drawing/2014/main" id="{A1D00FA8-21DF-CF46-A0AF-66965B6596BE}"/>
                        </a:ext>
                      </a:extLst>
                    </p:cNvPr>
                    <p:cNvSpPr txBox="1"/>
                    <p:nvPr/>
                  </p:nvSpPr>
                  <p:spPr>
                    <a:xfrm>
                      <a:off x="10673332" y="3898783"/>
                      <a:ext cx="4809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ea typeface="Times New Roman" charset="0"/>
                                <a:cs typeface="Times New Roman" charset="0"/>
                              </a:rPr>
                              <m:t>𝑦</m:t>
                            </m:r>
                          </m:oMath>
                        </m:oMathPara>
                      </a14:m>
                      <a:endParaRPr lang="en-US" sz="2800" i="1" dirty="0">
                        <a:latin typeface="Times New Roman" charset="0"/>
                        <a:ea typeface="Times New Roman" charset="0"/>
                        <a:cs typeface="Times New Roman" charset="0"/>
                      </a:endParaRPr>
                    </a:p>
                  </p:txBody>
                </p:sp>
              </mc:Choice>
              <mc:Fallback xmlns="">
                <p:sp>
                  <p:nvSpPr>
                    <p:cNvPr id="25" name="TextBox 67">
                      <a:extLst>
                        <a:ext uri="{FF2B5EF4-FFF2-40B4-BE49-F238E27FC236}">
                          <a16:creationId xmlns:a16="http://schemas.microsoft.com/office/drawing/2014/main" id="{A1D00FA8-21DF-CF46-A0AF-66965B6596BE}"/>
                        </a:ext>
                      </a:extLst>
                    </p:cNvPr>
                    <p:cNvSpPr txBox="1">
                      <a:spLocks noRot="1" noChangeAspect="1" noMove="1" noResize="1" noEditPoints="1" noAdjustHandles="1" noChangeArrowheads="1" noChangeShapeType="1" noTextEdit="1"/>
                    </p:cNvSpPr>
                    <p:nvPr/>
                  </p:nvSpPr>
                  <p:spPr>
                    <a:xfrm>
                      <a:off x="10673332" y="3898783"/>
                      <a:ext cx="480966" cy="523220"/>
                    </a:xfrm>
                    <a:prstGeom prst="rect">
                      <a:avLst/>
                    </a:prstGeom>
                    <a:blipFill>
                      <a:blip r:embed="rId6"/>
                      <a:stretch>
                        <a:fillRect b="-11905"/>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8" name="TextBox 67">
                    <a:extLst>
                      <a:ext uri="{FF2B5EF4-FFF2-40B4-BE49-F238E27FC236}">
                        <a16:creationId xmlns:a16="http://schemas.microsoft.com/office/drawing/2014/main" id="{0878853C-40CB-804D-8ECD-5CFAE386898C}"/>
                      </a:ext>
                    </a:extLst>
                  </p:cNvPr>
                  <p:cNvSpPr txBox="1"/>
                  <p:nvPr/>
                </p:nvSpPr>
                <p:spPr>
                  <a:xfrm>
                    <a:off x="9380837" y="3351915"/>
                    <a:ext cx="781111" cy="628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200" i="1" smtClean="0">
                                  <a:latin typeface="Cambria Math" panose="02040503050406030204" pitchFamily="18" charset="0"/>
                                  <a:ea typeface="Times New Roman" charset="0"/>
                                  <a:cs typeface="Times New Roman" charset="0"/>
                                </a:rPr>
                              </m:ctrlPr>
                            </m:sSubPr>
                            <m:e>
                              <m:r>
                                <a:rPr lang="en-US" altLang="zh-TW" sz="3200" b="0" i="1" smtClean="0">
                                  <a:latin typeface="Cambria Math" charset="0"/>
                                  <a:ea typeface="Times New Roman" charset="0"/>
                                  <a:cs typeface="Times New Roman" charset="0"/>
                                </a:rPr>
                                <m:t>𝐺</m:t>
                              </m:r>
                            </m:e>
                            <m:sub>
                              <m:r>
                                <a:rPr lang="en-US" altLang="zh-TW" sz="3200" i="1" smtClean="0">
                                  <a:latin typeface="Cambria Math" charset="0"/>
                                  <a:ea typeface="Times New Roman" charset="0"/>
                                  <a:cs typeface="Times New Roman" charset="0"/>
                                </a:rPr>
                                <m:t>𝒴</m:t>
                              </m:r>
                            </m:sub>
                          </m:sSub>
                        </m:oMath>
                      </m:oMathPara>
                    </a14:m>
                    <a:endParaRPr lang="en-US" sz="2800" dirty="0">
                      <a:latin typeface="Times New Roman" charset="0"/>
                      <a:ea typeface="Times New Roman" charset="0"/>
                      <a:cs typeface="Times New Roman" charset="0"/>
                    </a:endParaRPr>
                  </a:p>
                </p:txBody>
              </p:sp>
            </mc:Choice>
            <mc:Fallback xmlns="">
              <p:sp>
                <p:nvSpPr>
                  <p:cNvPr id="28" name="TextBox 67">
                    <a:extLst>
                      <a:ext uri="{FF2B5EF4-FFF2-40B4-BE49-F238E27FC236}">
                        <a16:creationId xmlns:a16="http://schemas.microsoft.com/office/drawing/2014/main" id="{0878853C-40CB-804D-8ECD-5CFAE386898C}"/>
                      </a:ext>
                    </a:extLst>
                  </p:cNvPr>
                  <p:cNvSpPr txBox="1">
                    <a:spLocks noRot="1" noChangeAspect="1" noMove="1" noResize="1" noEditPoints="1" noAdjustHandles="1" noChangeArrowheads="1" noChangeShapeType="1" noTextEdit="1"/>
                  </p:cNvSpPr>
                  <p:nvPr/>
                </p:nvSpPr>
                <p:spPr>
                  <a:xfrm>
                    <a:off x="9380837" y="3351915"/>
                    <a:ext cx="781111" cy="628890"/>
                  </a:xfrm>
                  <a:prstGeom prst="rect">
                    <a:avLst/>
                  </a:prstGeom>
                  <a:blipFill>
                    <a:blip r:embed="rId20"/>
                    <a:stretch>
                      <a:fillRect b="-14286"/>
                    </a:stretch>
                  </a:blipFill>
                </p:spPr>
                <p:txBody>
                  <a:bodyPr/>
                  <a:lstStyle/>
                  <a:p>
                    <a:r>
                      <a:rPr lang="zh-TW" altLang="en-US">
                        <a:noFill/>
                      </a:rPr>
                      <a:t> </a:t>
                    </a:r>
                  </a:p>
                </p:txBody>
              </p:sp>
            </mc:Fallback>
          </mc:AlternateContent>
          <p:grpSp>
            <p:nvGrpSpPr>
              <p:cNvPr id="77" name="群組 76">
                <a:extLst>
                  <a:ext uri="{FF2B5EF4-FFF2-40B4-BE49-F238E27FC236}">
                    <a16:creationId xmlns:a16="http://schemas.microsoft.com/office/drawing/2014/main" id="{A2A8E84B-0EF2-3847-B1C3-E9FD4571E716}"/>
                  </a:ext>
                </a:extLst>
              </p:cNvPr>
              <p:cNvGrpSpPr/>
              <p:nvPr/>
            </p:nvGrpSpPr>
            <p:grpSpPr>
              <a:xfrm>
                <a:off x="7077946" y="3028432"/>
                <a:ext cx="3530811" cy="1546217"/>
                <a:chOff x="7077946" y="3028432"/>
                <a:chExt cx="3530811" cy="1546217"/>
              </a:xfrm>
            </p:grpSpPr>
            <p:sp>
              <p:nvSpPr>
                <p:cNvPr id="10" name="橢圓 6">
                  <a:extLst>
                    <a:ext uri="{FF2B5EF4-FFF2-40B4-BE49-F238E27FC236}">
                      <a16:creationId xmlns:a16="http://schemas.microsoft.com/office/drawing/2014/main" id="{8ADD9575-EECD-DE4A-AC02-A4D34448852F}"/>
                    </a:ext>
                  </a:extLst>
                </p:cNvPr>
                <p:cNvSpPr>
                  <a:spLocks noChangeAspect="1"/>
                </p:cNvSpPr>
                <p:nvPr/>
              </p:nvSpPr>
              <p:spPr>
                <a:xfrm>
                  <a:off x="8281032" y="3602649"/>
                  <a:ext cx="1137384" cy="972000"/>
                </a:xfrm>
                <a:prstGeom prst="ellipse">
                  <a:avLst/>
                </a:prstGeom>
                <a:solidFill>
                  <a:schemeClr val="accent4">
                    <a:lumMod val="20000"/>
                    <a:lumOff val="80000"/>
                  </a:schemeClr>
                </a:solidFill>
                <a:ln w="28575">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6" name="橢圓 16">
                  <a:extLst>
                    <a:ext uri="{FF2B5EF4-FFF2-40B4-BE49-F238E27FC236}">
                      <a16:creationId xmlns:a16="http://schemas.microsoft.com/office/drawing/2014/main" id="{699F184F-B6AE-C84B-94B5-1552036156FF}"/>
                    </a:ext>
                  </a:extLst>
                </p:cNvPr>
                <p:cNvSpPr/>
                <p:nvPr/>
              </p:nvSpPr>
              <p:spPr>
                <a:xfrm>
                  <a:off x="8759724" y="3885825"/>
                  <a:ext cx="180000" cy="18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6" name="TextBox 67">
                      <a:extLst>
                        <a:ext uri="{FF2B5EF4-FFF2-40B4-BE49-F238E27FC236}">
                          <a16:creationId xmlns:a16="http://schemas.microsoft.com/office/drawing/2014/main" id="{4F49EAA1-6F00-6B4A-AB46-46DE52EC77DC}"/>
                        </a:ext>
                      </a:extLst>
                    </p:cNvPr>
                    <p:cNvSpPr txBox="1"/>
                    <p:nvPr/>
                  </p:nvSpPr>
                  <p:spPr>
                    <a:xfrm>
                      <a:off x="7504397" y="3396106"/>
                      <a:ext cx="79727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200" i="1" smtClean="0">
                                    <a:latin typeface="Cambria Math" panose="02040503050406030204" pitchFamily="18" charset="0"/>
                                    <a:ea typeface="Times New Roman" charset="0"/>
                                    <a:cs typeface="Times New Roman" charset="0"/>
                                  </a:rPr>
                                </m:ctrlPr>
                              </m:sSubPr>
                              <m:e>
                                <m:r>
                                  <a:rPr lang="en-US" altLang="zh-TW" sz="3200" b="0" i="1" smtClean="0">
                                    <a:latin typeface="Cambria Math" charset="0"/>
                                    <a:ea typeface="Times New Roman" charset="0"/>
                                    <a:cs typeface="Times New Roman" charset="0"/>
                                  </a:rPr>
                                  <m:t>𝐸</m:t>
                                </m:r>
                              </m:e>
                              <m:sub>
                                <m:r>
                                  <a:rPr lang="en-US" altLang="zh-TW" sz="3200" i="1" smtClean="0">
                                    <a:latin typeface="Cambria Math" charset="0"/>
                                    <a:ea typeface="Times New Roman" charset="0"/>
                                    <a:cs typeface="Times New Roman" charset="0"/>
                                  </a:rPr>
                                  <m:t>𝒳</m:t>
                                </m:r>
                              </m:sub>
                            </m:sSub>
                          </m:oMath>
                        </m:oMathPara>
                      </a14:m>
                      <a:endParaRPr lang="en-US" sz="2800" dirty="0">
                        <a:latin typeface="Times New Roman" charset="0"/>
                        <a:ea typeface="Times New Roman" charset="0"/>
                        <a:cs typeface="Times New Roman" charset="0"/>
                      </a:endParaRPr>
                    </a:p>
                  </p:txBody>
                </p:sp>
              </mc:Choice>
              <mc:Fallback xmlns="">
                <p:sp>
                  <p:nvSpPr>
                    <p:cNvPr id="26" name="TextBox 67">
                      <a:extLst>
                        <a:ext uri="{FF2B5EF4-FFF2-40B4-BE49-F238E27FC236}">
                          <a16:creationId xmlns:a16="http://schemas.microsoft.com/office/drawing/2014/main" id="{4F49EAA1-6F00-6B4A-AB46-46DE52EC77DC}"/>
                        </a:ext>
                      </a:extLst>
                    </p:cNvPr>
                    <p:cNvSpPr txBox="1">
                      <a:spLocks noRot="1" noChangeAspect="1" noMove="1" noResize="1" noEditPoints="1" noAdjustHandles="1" noChangeArrowheads="1" noChangeShapeType="1" noTextEdit="1"/>
                    </p:cNvSpPr>
                    <p:nvPr/>
                  </p:nvSpPr>
                  <p:spPr>
                    <a:xfrm>
                      <a:off x="7504397" y="3396106"/>
                      <a:ext cx="797270" cy="584775"/>
                    </a:xfrm>
                    <a:prstGeom prst="rect">
                      <a:avLst/>
                    </a:prstGeom>
                    <a:blipFill>
                      <a:blip r:embed="rId21"/>
                      <a:stretch>
                        <a:fillRect b="-85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TextBox 67">
                      <a:extLst>
                        <a:ext uri="{FF2B5EF4-FFF2-40B4-BE49-F238E27FC236}">
                          <a16:creationId xmlns:a16="http://schemas.microsoft.com/office/drawing/2014/main" id="{C5538AF9-09FC-ED4C-8CA9-C6EABC2CE39D}"/>
                        </a:ext>
                      </a:extLst>
                    </p:cNvPr>
                    <p:cNvSpPr txBox="1"/>
                    <p:nvPr/>
                  </p:nvSpPr>
                  <p:spPr>
                    <a:xfrm>
                      <a:off x="8382231" y="4012572"/>
                      <a:ext cx="968855" cy="494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𝑧</m:t>
                                </m:r>
                              </m:e>
                              <m:sub>
                                <m:r>
                                  <a:rPr lang="is-IS" altLang="zh-TW" sz="2400" i="1">
                                    <a:latin typeface="Cambria Math" charset="0"/>
                                    <a:ea typeface="Times New Roman" charset="0"/>
                                    <a:cs typeface="Times New Roman" charset="0"/>
                                  </a:rPr>
                                  <m:t>𝒳</m:t>
                                </m:r>
                                <m:r>
                                  <a:rPr lang="is-IS" altLang="zh-TW" sz="2400" b="0" i="1" smtClean="0">
                                    <a:latin typeface="Cambria Math" charset="0"/>
                                    <a:ea typeface="Times New Roman" charset="0"/>
                                    <a:cs typeface="Times New Roman" charset="0"/>
                                  </a:rPr>
                                  <m:t>→</m:t>
                                </m:r>
                                <m:r>
                                  <a:rPr lang="en-US" altLang="zh-TW" sz="2400" i="1">
                                    <a:latin typeface="Cambria Math" charset="0"/>
                                    <a:ea typeface="Times New Roman" charset="0"/>
                                    <a:cs typeface="Times New Roman" charset="0"/>
                                  </a:rPr>
                                  <m:t>𝒴</m:t>
                                </m:r>
                              </m:sub>
                            </m:sSub>
                          </m:oMath>
                        </m:oMathPara>
                      </a14:m>
                      <a:endParaRPr lang="en-US" sz="2400" i="1" dirty="0">
                        <a:latin typeface="Times New Roman" charset="0"/>
                        <a:ea typeface="Times New Roman" charset="0"/>
                        <a:cs typeface="Times New Roman" charset="0"/>
                      </a:endParaRPr>
                    </a:p>
                  </p:txBody>
                </p:sp>
              </mc:Choice>
              <mc:Fallback xmlns="">
                <p:sp>
                  <p:nvSpPr>
                    <p:cNvPr id="31" name="TextBox 67">
                      <a:extLst>
                        <a:ext uri="{FF2B5EF4-FFF2-40B4-BE49-F238E27FC236}">
                          <a16:creationId xmlns:a16="http://schemas.microsoft.com/office/drawing/2014/main" id="{C5538AF9-09FC-ED4C-8CA9-C6EABC2CE39D}"/>
                        </a:ext>
                      </a:extLst>
                    </p:cNvPr>
                    <p:cNvSpPr txBox="1">
                      <a:spLocks noRot="1" noChangeAspect="1" noMove="1" noResize="1" noEditPoints="1" noAdjustHandles="1" noChangeArrowheads="1" noChangeShapeType="1" noTextEdit="1"/>
                    </p:cNvSpPr>
                    <p:nvPr/>
                  </p:nvSpPr>
                  <p:spPr>
                    <a:xfrm>
                      <a:off x="8382231" y="4012572"/>
                      <a:ext cx="968855" cy="494815"/>
                    </a:xfrm>
                    <a:prstGeom prst="rect">
                      <a:avLst/>
                    </a:prstGeom>
                    <a:blipFill>
                      <a:blip r:embed="rId22"/>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19">
                      <a:extLst>
                        <a:ext uri="{FF2B5EF4-FFF2-40B4-BE49-F238E27FC236}">
                          <a16:creationId xmlns:a16="http://schemas.microsoft.com/office/drawing/2014/main" id="{519AC8E2-E2F9-C545-936E-D6DB1C488375}"/>
                        </a:ext>
                      </a:extLst>
                    </p:cNvPr>
                    <p:cNvSpPr txBox="1"/>
                    <p:nvPr/>
                  </p:nvSpPr>
                  <p:spPr>
                    <a:xfrm>
                      <a:off x="8191692" y="3028432"/>
                      <a:ext cx="1313758" cy="62889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TW" sz="3200" i="1" smtClean="0">
                                    <a:latin typeface="Cambria Math" panose="02040503050406030204" pitchFamily="18" charset="0"/>
                                    <a:ea typeface="Times New Roman" charset="0"/>
                                    <a:cs typeface="Times New Roman" charset="0"/>
                                  </a:rPr>
                                </m:ctrlPr>
                              </m:sSubPr>
                              <m:e>
                                <m:r>
                                  <a:rPr kumimoji="1" lang="zh-TW" altLang="en-US" sz="3200" i="1">
                                    <a:latin typeface="Cambria Math" charset="0"/>
                                    <a:ea typeface="Times New Roman" charset="0"/>
                                    <a:cs typeface="Times New Roman" charset="0"/>
                                  </a:rPr>
                                  <m:t>𝒵</m:t>
                                </m:r>
                              </m:e>
                              <m:sub>
                                <m:r>
                                  <a:rPr kumimoji="1" lang="is-IS" altLang="zh-TW" sz="3200" i="1">
                                    <a:latin typeface="Cambria Math" charset="0"/>
                                    <a:ea typeface="Times New Roman" charset="0"/>
                                    <a:cs typeface="Times New Roman" charset="0"/>
                                  </a:rPr>
                                  <m:t>𝒳</m:t>
                                </m:r>
                                <m:r>
                                  <a:rPr kumimoji="1" lang="is-IS" altLang="zh-TW" sz="3200" i="1" smtClean="0">
                                    <a:latin typeface="Cambria Math" charset="0"/>
                                    <a:ea typeface="Times New Roman" charset="0"/>
                                    <a:cs typeface="Times New Roman" charset="0"/>
                                  </a:rPr>
                                  <m:t>→</m:t>
                                </m:r>
                                <m:r>
                                  <a:rPr kumimoji="1" lang="en-US" altLang="zh-TW" sz="3200" i="1">
                                    <a:latin typeface="Cambria Math" charset="0"/>
                                    <a:ea typeface="Times New Roman" charset="0"/>
                                    <a:cs typeface="Times New Roman" charset="0"/>
                                  </a:rPr>
                                  <m:t>𝒴</m:t>
                                </m:r>
                              </m:sub>
                            </m:sSub>
                          </m:oMath>
                        </m:oMathPara>
                      </a14:m>
                      <a:endParaRPr kumimoji="1" lang="zh-TW" altLang="en-US" sz="2800" dirty="0">
                        <a:latin typeface="Times New Roman" charset="0"/>
                        <a:ea typeface="Times New Roman" charset="0"/>
                        <a:cs typeface="Times New Roman" charset="0"/>
                      </a:endParaRPr>
                    </a:p>
                  </p:txBody>
                </p:sp>
              </mc:Choice>
              <mc:Fallback xmlns="">
                <p:sp>
                  <p:nvSpPr>
                    <p:cNvPr id="33" name="文字方塊 19">
                      <a:extLst>
                        <a:ext uri="{FF2B5EF4-FFF2-40B4-BE49-F238E27FC236}">
                          <a16:creationId xmlns:a16="http://schemas.microsoft.com/office/drawing/2014/main" id="{519AC8E2-E2F9-C545-936E-D6DB1C488375}"/>
                        </a:ext>
                      </a:extLst>
                    </p:cNvPr>
                    <p:cNvSpPr txBox="1">
                      <a:spLocks noRot="1" noChangeAspect="1" noMove="1" noResize="1" noEditPoints="1" noAdjustHandles="1" noChangeArrowheads="1" noChangeShapeType="1" noTextEdit="1"/>
                    </p:cNvSpPr>
                    <p:nvPr/>
                  </p:nvSpPr>
                  <p:spPr>
                    <a:xfrm>
                      <a:off x="8191692" y="3028432"/>
                      <a:ext cx="1313758" cy="628890"/>
                    </a:xfrm>
                    <a:prstGeom prst="rect">
                      <a:avLst/>
                    </a:prstGeom>
                    <a:blipFill>
                      <a:blip r:embed="rId23"/>
                      <a:stretch>
                        <a:fillRect l="-2885" b="-11765"/>
                      </a:stretch>
                    </a:blipFill>
                  </p:spPr>
                  <p:txBody>
                    <a:bodyPr/>
                    <a:lstStyle/>
                    <a:p>
                      <a:r>
                        <a:rPr lang="zh-TW" altLang="en-US">
                          <a:noFill/>
                        </a:rPr>
                        <a:t> </a:t>
                      </a:r>
                    </a:p>
                  </p:txBody>
                </p:sp>
              </mc:Fallback>
            </mc:AlternateContent>
            <p:cxnSp>
              <p:nvCxnSpPr>
                <p:cNvPr id="21" name="直線箭頭接點 10">
                  <a:extLst>
                    <a:ext uri="{FF2B5EF4-FFF2-40B4-BE49-F238E27FC236}">
                      <a16:creationId xmlns:a16="http://schemas.microsoft.com/office/drawing/2014/main" id="{C159ABF3-51AB-954C-808F-7B6150E1A2FA}"/>
                    </a:ext>
                  </a:extLst>
                </p:cNvPr>
                <p:cNvCxnSpPr>
                  <a:cxnSpLocks/>
                </p:cNvCxnSpPr>
                <p:nvPr/>
              </p:nvCxnSpPr>
              <p:spPr>
                <a:xfrm>
                  <a:off x="8939724" y="3974545"/>
                  <a:ext cx="1669033" cy="22696"/>
                </a:xfrm>
                <a:prstGeom prst="straightConnector1">
                  <a:avLst/>
                </a:prstGeom>
                <a:ln w="381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直線箭頭接點 10">
                  <a:extLst>
                    <a:ext uri="{FF2B5EF4-FFF2-40B4-BE49-F238E27FC236}">
                      <a16:creationId xmlns:a16="http://schemas.microsoft.com/office/drawing/2014/main" id="{12E56E45-FCED-874D-B2B3-A3E4D2725789}"/>
                    </a:ext>
                  </a:extLst>
                </p:cNvPr>
                <p:cNvCxnSpPr>
                  <a:cxnSpLocks/>
                </p:cNvCxnSpPr>
                <p:nvPr/>
              </p:nvCxnSpPr>
              <p:spPr>
                <a:xfrm flipV="1">
                  <a:off x="7077946" y="3974545"/>
                  <a:ext cx="1681778" cy="43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
          <p:nvSpPr>
            <p:cNvPr id="3" name="文字方塊 2">
              <a:extLst>
                <a:ext uri="{FF2B5EF4-FFF2-40B4-BE49-F238E27FC236}">
                  <a16:creationId xmlns:a16="http://schemas.microsoft.com/office/drawing/2014/main" id="{97BE6225-3603-6E46-A555-CAB835415EF9}"/>
                </a:ext>
              </a:extLst>
            </p:cNvPr>
            <p:cNvSpPr txBox="1"/>
            <p:nvPr/>
          </p:nvSpPr>
          <p:spPr>
            <a:xfrm>
              <a:off x="6178378" y="2398254"/>
              <a:ext cx="1590307" cy="369332"/>
            </a:xfrm>
            <a:prstGeom prst="rect">
              <a:avLst/>
            </a:prstGeom>
            <a:noFill/>
          </p:spPr>
          <p:txBody>
            <a:bodyPr wrap="none" rtlCol="0">
              <a:spAutoFit/>
            </a:bodyPr>
            <a:lstStyle/>
            <a:p>
              <a:pPr algn="ctr"/>
              <a:r>
                <a:rPr kumimoji="1" lang="en-US" altLang="zh-TW" dirty="0"/>
                <a:t>Source domain</a:t>
              </a:r>
              <a:endParaRPr kumimoji="1" lang="zh-TW" altLang="en-US" dirty="0"/>
            </a:p>
          </p:txBody>
        </p:sp>
        <p:sp>
          <p:nvSpPr>
            <p:cNvPr id="65" name="文字方塊 64">
              <a:extLst>
                <a:ext uri="{FF2B5EF4-FFF2-40B4-BE49-F238E27FC236}">
                  <a16:creationId xmlns:a16="http://schemas.microsoft.com/office/drawing/2014/main" id="{30369FA8-DDF7-F246-9383-AA0A2FBF1D34}"/>
                </a:ext>
              </a:extLst>
            </p:cNvPr>
            <p:cNvSpPr txBox="1"/>
            <p:nvPr/>
          </p:nvSpPr>
          <p:spPr>
            <a:xfrm>
              <a:off x="9943663" y="2398254"/>
              <a:ext cx="1530932" cy="369332"/>
            </a:xfrm>
            <a:prstGeom prst="rect">
              <a:avLst/>
            </a:prstGeom>
            <a:noFill/>
          </p:spPr>
          <p:txBody>
            <a:bodyPr wrap="none" rtlCol="0">
              <a:spAutoFit/>
            </a:bodyPr>
            <a:lstStyle/>
            <a:p>
              <a:pPr algn="ctr"/>
              <a:r>
                <a:rPr kumimoji="1" lang="en-US" altLang="zh-TW" dirty="0"/>
                <a:t>Target domain</a:t>
              </a:r>
              <a:endParaRPr kumimoji="1" lang="zh-TW" altLang="en-US" dirty="0"/>
            </a:p>
          </p:txBody>
        </p:sp>
        <p:sp>
          <p:nvSpPr>
            <p:cNvPr id="66" name="文字方塊 65">
              <a:extLst>
                <a:ext uri="{FF2B5EF4-FFF2-40B4-BE49-F238E27FC236}">
                  <a16:creationId xmlns:a16="http://schemas.microsoft.com/office/drawing/2014/main" id="{DBF9395D-82DD-D542-B11F-9E049529F1BC}"/>
                </a:ext>
              </a:extLst>
            </p:cNvPr>
            <p:cNvSpPr txBox="1"/>
            <p:nvPr/>
          </p:nvSpPr>
          <p:spPr>
            <a:xfrm>
              <a:off x="8165692" y="2398254"/>
              <a:ext cx="1365758" cy="369332"/>
            </a:xfrm>
            <a:prstGeom prst="rect">
              <a:avLst/>
            </a:prstGeom>
            <a:noFill/>
          </p:spPr>
          <p:txBody>
            <a:bodyPr wrap="none" rtlCol="0">
              <a:spAutoFit/>
            </a:bodyPr>
            <a:lstStyle/>
            <a:p>
              <a:pPr algn="ctr"/>
              <a:r>
                <a:rPr kumimoji="1" lang="en-US" altLang="zh-TW" dirty="0"/>
                <a:t>Latent space</a:t>
              </a:r>
              <a:endParaRPr kumimoji="1" lang="zh-TW" altLang="en-US" dirty="0"/>
            </a:p>
          </p:txBody>
        </p:sp>
      </p:grpSp>
    </p:spTree>
    <p:extLst>
      <p:ext uri="{BB962C8B-B14F-4D97-AF65-F5344CB8AC3E}">
        <p14:creationId xmlns:p14="http://schemas.microsoft.com/office/powerpoint/2010/main" val="178618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3C8AF6-C584-8145-B5C1-17DD78224A6F}"/>
              </a:ext>
            </a:extLst>
          </p:cNvPr>
          <p:cNvSpPr>
            <a:spLocks noGrp="1"/>
          </p:cNvSpPr>
          <p:nvPr>
            <p:ph type="title"/>
          </p:nvPr>
        </p:nvSpPr>
        <p:spPr/>
        <p:txBody>
          <a:bodyPr/>
          <a:lstStyle/>
          <a:p>
            <a:r>
              <a:rPr kumimoji="1" lang="en-US" altLang="zh-TW" dirty="0"/>
              <a:t>Related Work</a:t>
            </a:r>
            <a:endParaRPr kumimoji="1" lang="zh-TW" altLang="en-US" dirty="0"/>
          </a:p>
        </p:txBody>
      </p:sp>
      <p:cxnSp>
        <p:nvCxnSpPr>
          <p:cNvPr id="115" name="直線箭頭接點 114">
            <a:extLst>
              <a:ext uri="{FF2B5EF4-FFF2-40B4-BE49-F238E27FC236}">
                <a16:creationId xmlns:a16="http://schemas.microsoft.com/office/drawing/2014/main" id="{047D36D3-34D5-7045-A3FA-2A69AAC4ECCE}"/>
              </a:ext>
            </a:extLst>
          </p:cNvPr>
          <p:cNvCxnSpPr/>
          <p:nvPr/>
        </p:nvCxnSpPr>
        <p:spPr>
          <a:xfrm>
            <a:off x="1296254" y="4003844"/>
            <a:ext cx="0" cy="44745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16" name="文字方塊 115">
            <a:extLst>
              <a:ext uri="{FF2B5EF4-FFF2-40B4-BE49-F238E27FC236}">
                <a16:creationId xmlns:a16="http://schemas.microsoft.com/office/drawing/2014/main" id="{3F3FCF33-BBF2-CB4B-A9A5-227EE3418C31}"/>
              </a:ext>
            </a:extLst>
          </p:cNvPr>
          <p:cNvSpPr txBox="1"/>
          <p:nvPr/>
        </p:nvSpPr>
        <p:spPr>
          <a:xfrm>
            <a:off x="1439797" y="3873981"/>
            <a:ext cx="1283108" cy="646331"/>
          </a:xfrm>
          <a:prstGeom prst="rect">
            <a:avLst/>
          </a:prstGeom>
          <a:noFill/>
        </p:spPr>
        <p:txBody>
          <a:bodyPr wrap="none" rtlCol="0">
            <a:spAutoFit/>
          </a:bodyPr>
          <a:lstStyle/>
          <a:p>
            <a:r>
              <a:rPr kumimoji="1" lang="en-US" altLang="zh-TW" dirty="0"/>
              <a:t>Cycle </a:t>
            </a:r>
          </a:p>
          <a:p>
            <a:r>
              <a:rPr kumimoji="1" lang="en-US" altLang="zh-TW" dirty="0"/>
              <a:t>Consistency</a:t>
            </a:r>
            <a:endParaRPr kumimoji="1" lang="zh-TW" altLang="en-US" dirty="0"/>
          </a:p>
        </p:txBody>
      </p:sp>
      <p:sp>
        <p:nvSpPr>
          <p:cNvPr id="69" name="文字方塊 68">
            <a:extLst>
              <a:ext uri="{FF2B5EF4-FFF2-40B4-BE49-F238E27FC236}">
                <a16:creationId xmlns:a16="http://schemas.microsoft.com/office/drawing/2014/main" id="{A2DD7ECB-0747-484E-90F5-C3848FB97CA9}"/>
              </a:ext>
            </a:extLst>
          </p:cNvPr>
          <p:cNvSpPr txBox="1"/>
          <p:nvPr/>
        </p:nvSpPr>
        <p:spPr>
          <a:xfrm>
            <a:off x="2504245" y="1400085"/>
            <a:ext cx="2562176" cy="584775"/>
          </a:xfrm>
          <a:prstGeom prst="rect">
            <a:avLst/>
          </a:prstGeom>
          <a:noFill/>
        </p:spPr>
        <p:txBody>
          <a:bodyPr wrap="none" rtlCol="0">
            <a:spAutoFit/>
          </a:bodyPr>
          <a:lstStyle/>
          <a:p>
            <a:r>
              <a:rPr kumimoji="1" lang="en-US" altLang="zh-TW" sz="3200" dirty="0"/>
              <a:t>Unpaired data</a:t>
            </a:r>
            <a:endParaRPr kumimoji="1" lang="zh-TW" altLang="en-US" sz="3200" dirty="0"/>
          </a:p>
        </p:txBody>
      </p:sp>
      <p:sp>
        <p:nvSpPr>
          <p:cNvPr id="70" name="文字方塊 69">
            <a:extLst>
              <a:ext uri="{FF2B5EF4-FFF2-40B4-BE49-F238E27FC236}">
                <a16:creationId xmlns:a16="http://schemas.microsoft.com/office/drawing/2014/main" id="{D56BBFC3-5B52-8D4D-8FCB-53B733181A0F}"/>
              </a:ext>
            </a:extLst>
          </p:cNvPr>
          <p:cNvSpPr txBox="1"/>
          <p:nvPr/>
        </p:nvSpPr>
        <p:spPr>
          <a:xfrm>
            <a:off x="6139180" y="1400085"/>
            <a:ext cx="3670364" cy="584775"/>
          </a:xfrm>
          <a:prstGeom prst="rect">
            <a:avLst/>
          </a:prstGeom>
          <a:noFill/>
        </p:spPr>
        <p:txBody>
          <a:bodyPr wrap="none" rtlCol="0">
            <a:spAutoFit/>
          </a:bodyPr>
          <a:lstStyle/>
          <a:p>
            <a:r>
              <a:rPr kumimoji="1" lang="en-US" altLang="zh-TW" sz="3200" dirty="0"/>
              <a:t>One-to-one mapping</a:t>
            </a:r>
            <a:endParaRPr kumimoji="1" lang="zh-TW" altLang="en-US" sz="3200" dirty="0"/>
          </a:p>
        </p:txBody>
      </p:sp>
      <p:grpSp>
        <p:nvGrpSpPr>
          <p:cNvPr id="4" name="群組 3">
            <a:extLst>
              <a:ext uri="{FF2B5EF4-FFF2-40B4-BE49-F238E27FC236}">
                <a16:creationId xmlns:a16="http://schemas.microsoft.com/office/drawing/2014/main" id="{2B0857D0-4942-DC40-981C-99FF53710340}"/>
              </a:ext>
            </a:extLst>
          </p:cNvPr>
          <p:cNvGrpSpPr/>
          <p:nvPr/>
        </p:nvGrpSpPr>
        <p:grpSpPr>
          <a:xfrm>
            <a:off x="368876" y="2407889"/>
            <a:ext cx="1332000" cy="1519391"/>
            <a:chOff x="368876" y="2407889"/>
            <a:chExt cx="1332000" cy="1519391"/>
          </a:xfrm>
        </p:grpSpPr>
        <p:grpSp>
          <p:nvGrpSpPr>
            <p:cNvPr id="51" name="群組 50">
              <a:extLst>
                <a:ext uri="{FF2B5EF4-FFF2-40B4-BE49-F238E27FC236}">
                  <a16:creationId xmlns:a16="http://schemas.microsoft.com/office/drawing/2014/main" id="{B281E7F5-D4FD-E446-A7B9-FF7371E62BBF}"/>
                </a:ext>
              </a:extLst>
            </p:cNvPr>
            <p:cNvGrpSpPr/>
            <p:nvPr/>
          </p:nvGrpSpPr>
          <p:grpSpPr>
            <a:xfrm>
              <a:off x="368876" y="2407889"/>
              <a:ext cx="1332000" cy="1519391"/>
              <a:chOff x="2523970" y="1277809"/>
              <a:chExt cx="1332000" cy="1519391"/>
            </a:xfrm>
          </p:grpSpPr>
          <p:sp>
            <p:nvSpPr>
              <p:cNvPr id="53" name="Rectangle: Rounded Corners 290">
                <a:extLst>
                  <a:ext uri="{FF2B5EF4-FFF2-40B4-BE49-F238E27FC236}">
                    <a16:creationId xmlns:a16="http://schemas.microsoft.com/office/drawing/2014/main" id="{E0CF9C2B-6CA3-4F49-98E0-C4007243534B}"/>
                  </a:ext>
                </a:extLst>
              </p:cNvPr>
              <p:cNvSpPr>
                <a:spLocks/>
              </p:cNvSpPr>
              <p:nvPr/>
            </p:nvSpPr>
            <p:spPr>
              <a:xfrm>
                <a:off x="2523970" y="1285200"/>
                <a:ext cx="1332000" cy="1512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31504871-03F2-C440-8B3B-613EC71CE17B}"/>
                      </a:ext>
                    </a:extLst>
                  </p:cNvPr>
                  <p:cNvSpPr txBox="1"/>
                  <p:nvPr/>
                </p:nvSpPr>
                <p:spPr>
                  <a:xfrm>
                    <a:off x="3077082" y="1277809"/>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𝑥</m:t>
                          </m:r>
                        </m:oMath>
                      </m:oMathPara>
                    </a14:m>
                    <a:endParaRPr kumimoji="1" lang="zh-TW" altLang="en-US" dirty="0">
                      <a:solidFill>
                        <a:schemeClr val="bg1"/>
                      </a:solidFill>
                    </a:endParaRPr>
                  </a:p>
                </p:txBody>
              </p:sp>
            </mc:Choice>
            <mc:Fallback xmlns="">
              <p:sp>
                <p:nvSpPr>
                  <p:cNvPr id="93" name="文字方塊 92">
                    <a:extLst>
                      <a:ext uri="{FF2B5EF4-FFF2-40B4-BE49-F238E27FC236}">
                        <a16:creationId xmlns:a16="http://schemas.microsoft.com/office/drawing/2014/main" id="{69527856-8EFB-5845-9067-2C0DC8A35BE4}"/>
                      </a:ext>
                    </a:extLst>
                  </p:cNvPr>
                  <p:cNvSpPr txBox="1">
                    <a:spLocks noRot="1" noChangeAspect="1" noMove="1" noResize="1" noEditPoints="1" noAdjustHandles="1" noChangeArrowheads="1" noChangeShapeType="1" noTextEdit="1"/>
                  </p:cNvSpPr>
                  <p:nvPr/>
                </p:nvSpPr>
                <p:spPr>
                  <a:xfrm>
                    <a:off x="3077082" y="1277809"/>
                    <a:ext cx="183319" cy="276999"/>
                  </a:xfrm>
                  <a:prstGeom prst="rect">
                    <a:avLst/>
                  </a:prstGeom>
                  <a:blipFill>
                    <a:blip r:embed="rId17"/>
                    <a:stretch>
                      <a:fillRect l="-12500" r="-6250"/>
                    </a:stretch>
                  </a:blipFill>
                </p:spPr>
                <p:txBody>
                  <a:bodyPr/>
                  <a:lstStyle/>
                  <a:p>
                    <a:r>
                      <a:rPr lang="zh-TW" altLang="en-US">
                        <a:noFill/>
                      </a:rPr>
                      <a:t> </a:t>
                    </a:r>
                  </a:p>
                </p:txBody>
              </p:sp>
            </mc:Fallback>
          </mc:AlternateContent>
        </p:grpSp>
        <p:pic>
          <p:nvPicPr>
            <p:cNvPr id="75" name="圖片 74">
              <a:extLst>
                <a:ext uri="{FF2B5EF4-FFF2-40B4-BE49-F238E27FC236}">
                  <a16:creationId xmlns:a16="http://schemas.microsoft.com/office/drawing/2014/main" id="{4738097E-8311-C040-AAF4-DE34F9D676C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3388" y="2663359"/>
              <a:ext cx="1170000" cy="1170000"/>
            </a:xfrm>
            <a:prstGeom prst="rect">
              <a:avLst/>
            </a:prstGeom>
            <a:ln w="3175">
              <a:noFill/>
            </a:ln>
          </p:spPr>
        </p:pic>
      </p:grpSp>
      <p:grpSp>
        <p:nvGrpSpPr>
          <p:cNvPr id="5" name="群組 4">
            <a:extLst>
              <a:ext uri="{FF2B5EF4-FFF2-40B4-BE49-F238E27FC236}">
                <a16:creationId xmlns:a16="http://schemas.microsoft.com/office/drawing/2014/main" id="{51069A4B-236A-BD44-A096-507364D409F3}"/>
              </a:ext>
            </a:extLst>
          </p:cNvPr>
          <p:cNvGrpSpPr/>
          <p:nvPr/>
        </p:nvGrpSpPr>
        <p:grpSpPr>
          <a:xfrm>
            <a:off x="4215544" y="2384157"/>
            <a:ext cx="1332000" cy="1558394"/>
            <a:chOff x="4215544" y="2384157"/>
            <a:chExt cx="1332000" cy="1558394"/>
          </a:xfrm>
        </p:grpSpPr>
        <p:grpSp>
          <p:nvGrpSpPr>
            <p:cNvPr id="46" name="群組 45">
              <a:extLst>
                <a:ext uri="{FF2B5EF4-FFF2-40B4-BE49-F238E27FC236}">
                  <a16:creationId xmlns:a16="http://schemas.microsoft.com/office/drawing/2014/main" id="{823B4809-368F-0F4D-8D92-1CC735B7516D}"/>
                </a:ext>
              </a:extLst>
            </p:cNvPr>
            <p:cNvGrpSpPr/>
            <p:nvPr/>
          </p:nvGrpSpPr>
          <p:grpSpPr>
            <a:xfrm>
              <a:off x="4215544" y="2384157"/>
              <a:ext cx="1332000" cy="1558394"/>
              <a:chOff x="5494563" y="4180969"/>
              <a:chExt cx="1332000" cy="1558394"/>
            </a:xfrm>
          </p:grpSpPr>
          <p:sp>
            <p:nvSpPr>
              <p:cNvPr id="48" name="Rectangle: Rounded Corners 290">
                <a:extLst>
                  <a:ext uri="{FF2B5EF4-FFF2-40B4-BE49-F238E27FC236}">
                    <a16:creationId xmlns:a16="http://schemas.microsoft.com/office/drawing/2014/main" id="{81974EF8-9322-F648-BF4F-FE8176CEC62F}"/>
                  </a:ext>
                </a:extLst>
              </p:cNvPr>
              <p:cNvSpPr>
                <a:spLocks/>
              </p:cNvSpPr>
              <p:nvPr/>
            </p:nvSpPr>
            <p:spPr>
              <a:xfrm flipV="1">
                <a:off x="5494563" y="4227363"/>
                <a:ext cx="1332000" cy="151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F411027A-3176-0543-9B40-066DABF98B5E}"/>
                      </a:ext>
                    </a:extLst>
                  </p:cNvPr>
                  <p:cNvSpPr txBox="1"/>
                  <p:nvPr/>
                </p:nvSpPr>
                <p:spPr>
                  <a:xfrm>
                    <a:off x="6065136" y="4180969"/>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𝑦</m:t>
                          </m:r>
                        </m:oMath>
                      </m:oMathPara>
                    </a14:m>
                    <a:endParaRPr kumimoji="1" lang="zh-TW" altLang="en-US" dirty="0">
                      <a:solidFill>
                        <a:schemeClr val="bg1"/>
                      </a:solidFill>
                    </a:endParaRPr>
                  </a:p>
                </p:txBody>
              </p:sp>
            </mc:Choice>
            <mc:Fallback xmlns="">
              <p:sp>
                <p:nvSpPr>
                  <p:cNvPr id="49" name="文字方塊 48">
                    <a:extLst>
                      <a:ext uri="{FF2B5EF4-FFF2-40B4-BE49-F238E27FC236}">
                        <a16:creationId xmlns:a16="http://schemas.microsoft.com/office/drawing/2014/main" id="{F411027A-3176-0543-9B40-066DABF98B5E}"/>
                      </a:ext>
                    </a:extLst>
                  </p:cNvPr>
                  <p:cNvSpPr txBox="1">
                    <a:spLocks noRot="1" noChangeAspect="1" noMove="1" noResize="1" noEditPoints="1" noAdjustHandles="1" noChangeArrowheads="1" noChangeShapeType="1" noTextEdit="1"/>
                  </p:cNvSpPr>
                  <p:nvPr/>
                </p:nvSpPr>
                <p:spPr>
                  <a:xfrm>
                    <a:off x="6065136" y="4180969"/>
                    <a:ext cx="186718" cy="276999"/>
                  </a:xfrm>
                  <a:prstGeom prst="rect">
                    <a:avLst/>
                  </a:prstGeom>
                  <a:blipFill>
                    <a:blip r:embed="rId10"/>
                    <a:stretch>
                      <a:fillRect l="-33333" r="-26667" b="-21739"/>
                    </a:stretch>
                  </a:blipFill>
                </p:spPr>
                <p:txBody>
                  <a:bodyPr/>
                  <a:lstStyle/>
                  <a:p>
                    <a:r>
                      <a:rPr lang="zh-TW" altLang="en-US">
                        <a:noFill/>
                      </a:rPr>
                      <a:t> </a:t>
                    </a:r>
                  </a:p>
                </p:txBody>
              </p:sp>
            </mc:Fallback>
          </mc:AlternateContent>
        </p:grpSp>
        <p:pic>
          <p:nvPicPr>
            <p:cNvPr id="76" name="圖片 75">
              <a:extLst>
                <a:ext uri="{FF2B5EF4-FFF2-40B4-BE49-F238E27FC236}">
                  <a16:creationId xmlns:a16="http://schemas.microsoft.com/office/drawing/2014/main" id="{9FD01786-CA69-FF4C-A8E8-78EA9B34F6CA}"/>
                </a:ext>
              </a:extLst>
            </p:cNvPr>
            <p:cNvPicPr>
              <a:picLocks noChangeAspect="1"/>
            </p:cNvPicPr>
            <p:nvPr/>
          </p:nvPicPr>
          <p:blipFill>
            <a:blip r:embed="rId19"/>
            <a:stretch>
              <a:fillRect/>
            </a:stretch>
          </p:blipFill>
          <p:spPr>
            <a:xfrm>
              <a:off x="4294915" y="2653296"/>
              <a:ext cx="1170000" cy="1170000"/>
            </a:xfrm>
            <a:prstGeom prst="rect">
              <a:avLst/>
            </a:prstGeom>
          </p:spPr>
        </p:pic>
      </p:grpSp>
      <p:grpSp>
        <p:nvGrpSpPr>
          <p:cNvPr id="11" name="群組 10">
            <a:extLst>
              <a:ext uri="{FF2B5EF4-FFF2-40B4-BE49-F238E27FC236}">
                <a16:creationId xmlns:a16="http://schemas.microsoft.com/office/drawing/2014/main" id="{47F1155C-7F5C-3349-8C73-A600A1F956F9}"/>
              </a:ext>
            </a:extLst>
          </p:cNvPr>
          <p:cNvGrpSpPr/>
          <p:nvPr/>
        </p:nvGrpSpPr>
        <p:grpSpPr>
          <a:xfrm>
            <a:off x="4638032" y="3954663"/>
            <a:ext cx="1400192" cy="1253148"/>
            <a:chOff x="4638032" y="3954663"/>
            <a:chExt cx="1400192" cy="1253148"/>
          </a:xfrm>
        </p:grpSpPr>
        <p:sp>
          <p:nvSpPr>
            <p:cNvPr id="77" name="文字方塊 76">
              <a:extLst>
                <a:ext uri="{FF2B5EF4-FFF2-40B4-BE49-F238E27FC236}">
                  <a16:creationId xmlns:a16="http://schemas.microsoft.com/office/drawing/2014/main" id="{92F37B5C-6D09-044E-91F6-74AE68CF3E33}"/>
                </a:ext>
              </a:extLst>
            </p:cNvPr>
            <p:cNvSpPr txBox="1"/>
            <p:nvPr/>
          </p:nvSpPr>
          <p:spPr>
            <a:xfrm>
              <a:off x="4638032" y="4746146"/>
              <a:ext cx="1400192" cy="461665"/>
            </a:xfrm>
            <a:prstGeom prst="rect">
              <a:avLst/>
            </a:prstGeom>
            <a:noFill/>
          </p:spPr>
          <p:txBody>
            <a:bodyPr wrap="none" rtlCol="0">
              <a:spAutoFit/>
            </a:bodyPr>
            <a:lstStyle/>
            <a:p>
              <a:r>
                <a:rPr kumimoji="1" lang="en-US" altLang="zh-TW" sz="2400" dirty="0"/>
                <a:t>Real/Fake</a:t>
              </a:r>
              <a:endParaRPr kumimoji="1" lang="zh-TW" altLang="en-US" sz="2400" dirty="0"/>
            </a:p>
          </p:txBody>
        </p:sp>
        <p:cxnSp>
          <p:nvCxnSpPr>
            <p:cNvPr id="72" name="Straight Arrow Connector 270">
              <a:extLst>
                <a:ext uri="{FF2B5EF4-FFF2-40B4-BE49-F238E27FC236}">
                  <a16:creationId xmlns:a16="http://schemas.microsoft.com/office/drawing/2014/main" id="{ACE7C0F1-618E-864E-9414-4E645C652060}"/>
                </a:ext>
              </a:extLst>
            </p:cNvPr>
            <p:cNvCxnSpPr>
              <a:cxnSpLocks/>
            </p:cNvCxnSpPr>
            <p:nvPr/>
          </p:nvCxnSpPr>
          <p:spPr>
            <a:xfrm>
              <a:off x="5296505" y="3954663"/>
              <a:ext cx="0" cy="403911"/>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群組 79">
              <a:extLst>
                <a:ext uri="{FF2B5EF4-FFF2-40B4-BE49-F238E27FC236}">
                  <a16:creationId xmlns:a16="http://schemas.microsoft.com/office/drawing/2014/main" id="{32A6D524-1C16-AD42-8B3C-338DA43289C2}"/>
                </a:ext>
              </a:extLst>
            </p:cNvPr>
            <p:cNvGrpSpPr/>
            <p:nvPr/>
          </p:nvGrpSpPr>
          <p:grpSpPr>
            <a:xfrm rot="16200000">
              <a:off x="5071694" y="4268362"/>
              <a:ext cx="435927" cy="599615"/>
              <a:chOff x="4470835" y="4550316"/>
              <a:chExt cx="612000" cy="693600"/>
            </a:xfrm>
          </p:grpSpPr>
          <p:sp>
            <p:nvSpPr>
              <p:cNvPr id="81" name="不規則四邊形 80">
                <a:extLst>
                  <a:ext uri="{FF2B5EF4-FFF2-40B4-BE49-F238E27FC236}">
                    <a16:creationId xmlns:a16="http://schemas.microsoft.com/office/drawing/2014/main" id="{D43EA88E-D0E4-044E-ACE3-72B3B284C8B0}"/>
                  </a:ext>
                </a:extLst>
              </p:cNvPr>
              <p:cNvSpPr>
                <a:spLocks noChangeAspect="1"/>
              </p:cNvSpPr>
              <p:nvPr/>
            </p:nvSpPr>
            <p:spPr>
              <a:xfrm rot="16200000" flipH="1">
                <a:off x="4430035" y="4591116"/>
                <a:ext cx="693600" cy="612000"/>
              </a:xfrm>
              <a:prstGeom prst="trapezoid">
                <a:avLst>
                  <a:gd name="adj" fmla="val 18842"/>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82" name="TextBox 85">
                    <a:extLst>
                      <a:ext uri="{FF2B5EF4-FFF2-40B4-BE49-F238E27FC236}">
                        <a16:creationId xmlns:a16="http://schemas.microsoft.com/office/drawing/2014/main" id="{85192406-877E-BE4E-9DC4-3C41B47D6E62}"/>
                      </a:ext>
                    </a:extLst>
                  </p:cNvPr>
                  <p:cNvSpPr txBox="1"/>
                  <p:nvPr/>
                </p:nvSpPr>
                <p:spPr>
                  <a:xfrm rot="5400000">
                    <a:off x="4676903" y="4762581"/>
                    <a:ext cx="224742"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i="1">
                              <a:solidFill>
                                <a:schemeClr val="bg1"/>
                              </a:solidFill>
                              <a:latin typeface="Cambria Math" panose="02040503050406030204" pitchFamily="18" charset="0"/>
                              <a:ea typeface="Times New Roman" charset="0"/>
                              <a:cs typeface="Times New Roman" charset="0"/>
                            </a:rPr>
                            <m:t>𝐷</m:t>
                          </m:r>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82" name="TextBox 85">
                    <a:extLst>
                      <a:ext uri="{FF2B5EF4-FFF2-40B4-BE49-F238E27FC236}">
                        <a16:creationId xmlns:a16="http://schemas.microsoft.com/office/drawing/2014/main" id="{85192406-877E-BE4E-9DC4-3C41B47D6E62}"/>
                      </a:ext>
                    </a:extLst>
                  </p:cNvPr>
                  <p:cNvSpPr txBox="1">
                    <a:spLocks noRot="1" noChangeAspect="1" noMove="1" noResize="1" noEditPoints="1" noAdjustHandles="1" noChangeArrowheads="1" noChangeShapeType="1" noTextEdit="1"/>
                  </p:cNvSpPr>
                  <p:nvPr/>
                </p:nvSpPr>
                <p:spPr>
                  <a:xfrm rot="5400000">
                    <a:off x="4676903" y="4762581"/>
                    <a:ext cx="224742" cy="276999"/>
                  </a:xfrm>
                  <a:prstGeom prst="rect">
                    <a:avLst/>
                  </a:prstGeom>
                  <a:blipFill>
                    <a:blip r:embed="rId34"/>
                    <a:stretch>
                      <a:fillRect l="-25000" r="-31250" b="-41176"/>
                    </a:stretch>
                  </a:blipFill>
                </p:spPr>
                <p:txBody>
                  <a:bodyPr/>
                  <a:lstStyle/>
                  <a:p>
                    <a:r>
                      <a:rPr lang="zh-TW" altLang="en-US">
                        <a:noFill/>
                      </a:rPr>
                      <a:t> </a:t>
                    </a:r>
                  </a:p>
                </p:txBody>
              </p:sp>
            </mc:Fallback>
          </mc:AlternateContent>
        </p:grpSp>
      </p:grpSp>
      <p:grpSp>
        <p:nvGrpSpPr>
          <p:cNvPr id="10" name="群組 9">
            <a:extLst>
              <a:ext uri="{FF2B5EF4-FFF2-40B4-BE49-F238E27FC236}">
                <a16:creationId xmlns:a16="http://schemas.microsoft.com/office/drawing/2014/main" id="{90AE2DDE-1FA9-1D44-8E1D-5F44A7A2B149}"/>
              </a:ext>
            </a:extLst>
          </p:cNvPr>
          <p:cNvGrpSpPr/>
          <p:nvPr/>
        </p:nvGrpSpPr>
        <p:grpSpPr>
          <a:xfrm>
            <a:off x="1737223" y="2851522"/>
            <a:ext cx="2438424" cy="693600"/>
            <a:chOff x="1737223" y="2851522"/>
            <a:chExt cx="2438424" cy="693600"/>
          </a:xfrm>
        </p:grpSpPr>
        <p:cxnSp>
          <p:nvCxnSpPr>
            <p:cNvPr id="89" name="Straight Arrow Connector 18">
              <a:extLst>
                <a:ext uri="{FF2B5EF4-FFF2-40B4-BE49-F238E27FC236}">
                  <a16:creationId xmlns:a16="http://schemas.microsoft.com/office/drawing/2014/main" id="{238E635E-322E-FC4A-ABE5-CA47793A4C4A}"/>
                </a:ext>
              </a:extLst>
            </p:cNvPr>
            <p:cNvCxnSpPr>
              <a:cxnSpLocks/>
            </p:cNvCxnSpPr>
            <p:nvPr/>
          </p:nvCxnSpPr>
          <p:spPr>
            <a:xfrm>
              <a:off x="3011322" y="3224517"/>
              <a:ext cx="180000" cy="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5">
                  <a:extLst>
                    <a:ext uri="{FF2B5EF4-FFF2-40B4-BE49-F238E27FC236}">
                      <a16:creationId xmlns:a16="http://schemas.microsoft.com/office/drawing/2014/main" id="{F283BD56-61D2-9546-AE65-EDDB1F3A6A1F}"/>
                    </a:ext>
                  </a:extLst>
                </p:cNvPr>
                <p:cNvSpPr txBox="1"/>
                <p:nvPr/>
              </p:nvSpPr>
              <p:spPr>
                <a:xfrm>
                  <a:off x="2248556" y="3086018"/>
                  <a:ext cx="343556"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i="1" smtClean="0">
                                <a:solidFill>
                                  <a:schemeClr val="bg1"/>
                                </a:solidFill>
                                <a:latin typeface="Cambria Math" panose="02040503050406030204" pitchFamily="18" charset="0"/>
                                <a:cs typeface="Times New Roman" charset="0"/>
                              </a:rPr>
                            </m:ctrlPr>
                          </m:sSubPr>
                          <m:e>
                            <m:r>
                              <a:rPr lang="en-US" altLang="zh-TW" i="1">
                                <a:solidFill>
                                  <a:schemeClr val="bg1"/>
                                </a:solidFill>
                                <a:latin typeface="Cambria Math" panose="02040503050406030204" pitchFamily="18" charset="0"/>
                                <a:cs typeface="Times New Roman" charset="0"/>
                              </a:rPr>
                              <m:t>𝐸</m:t>
                            </m:r>
                          </m:e>
                          <m:sub>
                            <m:r>
                              <a:rPr lang="en-US" altLang="zh-TW" i="1">
                                <a:solidFill>
                                  <a:schemeClr val="bg1"/>
                                </a:solidFill>
                                <a:latin typeface="Cambria Math" charset="0"/>
                                <a:ea typeface="Times New Roman" charset="0"/>
                                <a:cs typeface="Times New Roman" charset="0"/>
                              </a:rPr>
                              <m:t>𝒳</m:t>
                            </m:r>
                          </m:sub>
                        </m:sSub>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90" name="TextBox 85">
                  <a:extLst>
                    <a:ext uri="{FF2B5EF4-FFF2-40B4-BE49-F238E27FC236}">
                      <a16:creationId xmlns:a16="http://schemas.microsoft.com/office/drawing/2014/main" id="{F283BD56-61D2-9546-AE65-EDDB1F3A6A1F}"/>
                    </a:ext>
                  </a:extLst>
                </p:cNvPr>
                <p:cNvSpPr txBox="1">
                  <a:spLocks noRot="1" noChangeAspect="1" noMove="1" noResize="1" noEditPoints="1" noAdjustHandles="1" noChangeArrowheads="1" noChangeShapeType="1" noTextEdit="1"/>
                </p:cNvSpPr>
                <p:nvPr/>
              </p:nvSpPr>
              <p:spPr>
                <a:xfrm>
                  <a:off x="2248556" y="3086018"/>
                  <a:ext cx="343556" cy="276999"/>
                </a:xfrm>
                <a:prstGeom prst="rect">
                  <a:avLst/>
                </a:prstGeom>
                <a:blipFill>
                  <a:blip r:embed="rId35"/>
                  <a:stretch>
                    <a:fillRect l="-10714" b="-13043"/>
                  </a:stretch>
                </a:blipFill>
              </p:spPr>
              <p:txBody>
                <a:bodyPr/>
                <a:lstStyle/>
                <a:p>
                  <a:r>
                    <a:rPr lang="zh-TW" altLang="en-US">
                      <a:noFill/>
                    </a:rPr>
                    <a:t> </a:t>
                  </a:r>
                </a:p>
              </p:txBody>
            </p:sp>
          </mc:Fallback>
        </mc:AlternateContent>
        <p:cxnSp>
          <p:nvCxnSpPr>
            <p:cNvPr id="92" name="Straight Arrow Connector 270">
              <a:extLst>
                <a:ext uri="{FF2B5EF4-FFF2-40B4-BE49-F238E27FC236}">
                  <a16:creationId xmlns:a16="http://schemas.microsoft.com/office/drawing/2014/main" id="{9C29DE36-F991-9D40-A34A-26FAC190264E}"/>
                </a:ext>
              </a:extLst>
            </p:cNvPr>
            <p:cNvCxnSpPr>
              <a:cxnSpLocks/>
            </p:cNvCxnSpPr>
            <p:nvPr/>
          </p:nvCxnSpPr>
          <p:spPr>
            <a:xfrm flipV="1">
              <a:off x="1737223" y="3224517"/>
              <a:ext cx="324000" cy="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286">
              <a:extLst>
                <a:ext uri="{FF2B5EF4-FFF2-40B4-BE49-F238E27FC236}">
                  <a16:creationId xmlns:a16="http://schemas.microsoft.com/office/drawing/2014/main" id="{D1F0797D-9E36-BD47-84E4-59315B9852E6}"/>
                </a:ext>
              </a:extLst>
            </p:cNvPr>
            <p:cNvCxnSpPr>
              <a:cxnSpLocks/>
            </p:cNvCxnSpPr>
            <p:nvPr/>
          </p:nvCxnSpPr>
          <p:spPr>
            <a:xfrm>
              <a:off x="3851647" y="3224517"/>
              <a:ext cx="324000" cy="0"/>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4" name="群組 93">
              <a:extLst>
                <a:ext uri="{FF2B5EF4-FFF2-40B4-BE49-F238E27FC236}">
                  <a16:creationId xmlns:a16="http://schemas.microsoft.com/office/drawing/2014/main" id="{EE52E707-136B-3F46-AE9D-8A41A3780065}"/>
                </a:ext>
              </a:extLst>
            </p:cNvPr>
            <p:cNvGrpSpPr/>
            <p:nvPr/>
          </p:nvGrpSpPr>
          <p:grpSpPr>
            <a:xfrm>
              <a:off x="3191504" y="2851522"/>
              <a:ext cx="612000" cy="693600"/>
              <a:chOff x="4470835" y="4550316"/>
              <a:chExt cx="612000" cy="693600"/>
            </a:xfrm>
          </p:grpSpPr>
          <p:sp>
            <p:nvSpPr>
              <p:cNvPr id="119" name="不規則四邊形 118">
                <a:extLst>
                  <a:ext uri="{FF2B5EF4-FFF2-40B4-BE49-F238E27FC236}">
                    <a16:creationId xmlns:a16="http://schemas.microsoft.com/office/drawing/2014/main" id="{F1FE91A7-CA74-ED47-A344-637480932A96}"/>
                  </a:ext>
                </a:extLst>
              </p:cNvPr>
              <p:cNvSpPr>
                <a:spLocks noChangeAspect="1"/>
              </p:cNvSpPr>
              <p:nvPr/>
            </p:nvSpPr>
            <p:spPr>
              <a:xfrm rot="16200000" flipH="1">
                <a:off x="4430035" y="4591116"/>
                <a:ext cx="693600" cy="612000"/>
              </a:xfrm>
              <a:prstGeom prst="trapezoid">
                <a:avLst>
                  <a:gd name="adj" fmla="val 1884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20" name="TextBox 85">
                    <a:extLst>
                      <a:ext uri="{FF2B5EF4-FFF2-40B4-BE49-F238E27FC236}">
                        <a16:creationId xmlns:a16="http://schemas.microsoft.com/office/drawing/2014/main" id="{984D9793-3EC2-D64E-8D90-4D895D32A46F}"/>
                      </a:ext>
                    </a:extLst>
                  </p:cNvPr>
                  <p:cNvSpPr txBox="1"/>
                  <p:nvPr/>
                </p:nvSpPr>
                <p:spPr>
                  <a:xfrm>
                    <a:off x="4608456" y="4746176"/>
                    <a:ext cx="336759" cy="30187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ea typeface="Times New Roman" charset="0"/>
                                  <a:cs typeface="Times New Roman" charset="0"/>
                                </a:rPr>
                              </m:ctrlPr>
                            </m:sSubPr>
                            <m:e>
                              <m:r>
                                <a:rPr lang="en-US" b="0" i="1" smtClean="0">
                                  <a:solidFill>
                                    <a:schemeClr val="bg1"/>
                                  </a:solidFill>
                                  <a:latin typeface="Cambria Math" charset="0"/>
                                  <a:ea typeface="Times New Roman" charset="0"/>
                                  <a:cs typeface="Times New Roman" charset="0"/>
                                </a:rPr>
                                <m:t>𝐺</m:t>
                              </m:r>
                            </m:e>
                            <m:sub>
                              <m:r>
                                <a:rPr lang="en-US" b="0" i="1" smtClean="0">
                                  <a:solidFill>
                                    <a:schemeClr val="bg1"/>
                                  </a:solidFill>
                                  <a:latin typeface="Cambria Math" charset="0"/>
                                  <a:ea typeface="Times New Roman" charset="0"/>
                                  <a:cs typeface="Times New Roman" charset="0"/>
                                </a:rPr>
                                <m:t>𝒴</m:t>
                              </m:r>
                            </m:sub>
                          </m:sSub>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60" name="TextBox 85">
                    <a:extLst>
                      <a:ext uri="{FF2B5EF4-FFF2-40B4-BE49-F238E27FC236}">
                        <a16:creationId xmlns:a16="http://schemas.microsoft.com/office/drawing/2014/main" id="{4DEDF5AC-E77A-EC47-B3FC-7147624497AA}"/>
                      </a:ext>
                    </a:extLst>
                  </p:cNvPr>
                  <p:cNvSpPr txBox="1">
                    <a:spLocks noRot="1" noChangeAspect="1" noMove="1" noResize="1" noEditPoints="1" noAdjustHandles="1" noChangeArrowheads="1" noChangeShapeType="1" noTextEdit="1"/>
                  </p:cNvSpPr>
                  <p:nvPr/>
                </p:nvSpPr>
                <p:spPr>
                  <a:xfrm>
                    <a:off x="4608456" y="4746176"/>
                    <a:ext cx="336759" cy="301878"/>
                  </a:xfrm>
                  <a:prstGeom prst="rect">
                    <a:avLst/>
                  </a:prstGeom>
                  <a:blipFill>
                    <a:blip r:embed="rId12"/>
                    <a:stretch>
                      <a:fillRect l="-11111" r="-11111" b="-25000"/>
                    </a:stretch>
                  </a:blipFill>
                </p:spPr>
                <p:txBody>
                  <a:bodyPr/>
                  <a:lstStyle/>
                  <a:p>
                    <a:r>
                      <a:rPr lang="zh-TW" altLang="en-US">
                        <a:noFill/>
                      </a:rPr>
                      <a:t> </a:t>
                    </a:r>
                  </a:p>
                </p:txBody>
              </p:sp>
            </mc:Fallback>
          </mc:AlternateContent>
        </p:grpSp>
        <p:grpSp>
          <p:nvGrpSpPr>
            <p:cNvPr id="110" name="群組 109">
              <a:extLst>
                <a:ext uri="{FF2B5EF4-FFF2-40B4-BE49-F238E27FC236}">
                  <a16:creationId xmlns:a16="http://schemas.microsoft.com/office/drawing/2014/main" id="{A45FFD1A-D8DD-C249-9FC0-7A2654F69AFB}"/>
                </a:ext>
              </a:extLst>
            </p:cNvPr>
            <p:cNvGrpSpPr/>
            <p:nvPr/>
          </p:nvGrpSpPr>
          <p:grpSpPr>
            <a:xfrm>
              <a:off x="2072334" y="2851522"/>
              <a:ext cx="612000" cy="693600"/>
              <a:chOff x="2050291" y="3525788"/>
              <a:chExt cx="612000" cy="693600"/>
            </a:xfrm>
          </p:grpSpPr>
          <p:sp>
            <p:nvSpPr>
              <p:cNvPr id="117" name="不規則四邊形 116">
                <a:extLst>
                  <a:ext uri="{FF2B5EF4-FFF2-40B4-BE49-F238E27FC236}">
                    <a16:creationId xmlns:a16="http://schemas.microsoft.com/office/drawing/2014/main" id="{AC1716B4-6DA7-FD43-9B19-0A6885F685AB}"/>
                  </a:ext>
                </a:extLst>
              </p:cNvPr>
              <p:cNvSpPr>
                <a:spLocks noChangeAspect="1"/>
              </p:cNvSpPr>
              <p:nvPr/>
            </p:nvSpPr>
            <p:spPr>
              <a:xfrm rot="5400000">
                <a:off x="2009491" y="3566588"/>
                <a:ext cx="693600" cy="612000"/>
              </a:xfrm>
              <a:prstGeom prst="trapezoid">
                <a:avLst>
                  <a:gd name="adj" fmla="val 18842"/>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18" name="TextBox 85">
                    <a:extLst>
                      <a:ext uri="{FF2B5EF4-FFF2-40B4-BE49-F238E27FC236}">
                        <a16:creationId xmlns:a16="http://schemas.microsoft.com/office/drawing/2014/main" id="{9CD0ED6A-1E96-AE44-8BAF-E138799BA459}"/>
                      </a:ext>
                    </a:extLst>
                  </p:cNvPr>
                  <p:cNvSpPr txBox="1"/>
                  <p:nvPr/>
                </p:nvSpPr>
                <p:spPr>
                  <a:xfrm>
                    <a:off x="2184513" y="3734089"/>
                    <a:ext cx="343556"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i="1" smtClean="0">
                                  <a:solidFill>
                                    <a:schemeClr val="bg1"/>
                                  </a:solidFill>
                                  <a:latin typeface="Cambria Math" panose="02040503050406030204" pitchFamily="18" charset="0"/>
                                  <a:cs typeface="Times New Roman" charset="0"/>
                                </a:rPr>
                              </m:ctrlPr>
                            </m:sSubPr>
                            <m:e>
                              <m:r>
                                <a:rPr lang="en-US" altLang="zh-TW" i="1">
                                  <a:solidFill>
                                    <a:schemeClr val="bg1"/>
                                  </a:solidFill>
                                  <a:latin typeface="Cambria Math" panose="02040503050406030204" pitchFamily="18" charset="0"/>
                                  <a:cs typeface="Times New Roman" charset="0"/>
                                </a:rPr>
                                <m:t>𝐸</m:t>
                              </m:r>
                            </m:e>
                            <m:sub>
                              <m:r>
                                <a:rPr lang="en-US" altLang="zh-TW" i="1">
                                  <a:solidFill>
                                    <a:schemeClr val="bg1"/>
                                  </a:solidFill>
                                  <a:latin typeface="Cambria Math" charset="0"/>
                                  <a:ea typeface="Times New Roman" charset="0"/>
                                  <a:cs typeface="Times New Roman" charset="0"/>
                                </a:rPr>
                                <m:t>𝒳</m:t>
                              </m:r>
                            </m:sub>
                          </m:sSub>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118" name="TextBox 85">
                    <a:extLst>
                      <a:ext uri="{FF2B5EF4-FFF2-40B4-BE49-F238E27FC236}">
                        <a16:creationId xmlns:a16="http://schemas.microsoft.com/office/drawing/2014/main" id="{9CD0ED6A-1E96-AE44-8BAF-E138799BA459}"/>
                      </a:ext>
                    </a:extLst>
                  </p:cNvPr>
                  <p:cNvSpPr txBox="1">
                    <a:spLocks noRot="1" noChangeAspect="1" noMove="1" noResize="1" noEditPoints="1" noAdjustHandles="1" noChangeArrowheads="1" noChangeShapeType="1" noTextEdit="1"/>
                  </p:cNvSpPr>
                  <p:nvPr/>
                </p:nvSpPr>
                <p:spPr>
                  <a:xfrm>
                    <a:off x="2184513" y="3734089"/>
                    <a:ext cx="343556" cy="276999"/>
                  </a:xfrm>
                  <a:prstGeom prst="rect">
                    <a:avLst/>
                  </a:prstGeom>
                  <a:blipFill>
                    <a:blip r:embed="rId36"/>
                    <a:stretch>
                      <a:fillRect l="-14286" r="-3571" b="-13043"/>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75DA7323-3889-2A4C-93E9-FDF05747B1CA}"/>
                    </a:ext>
                  </a:extLst>
                </p:cNvPr>
                <p:cNvSpPr txBox="1"/>
                <p:nvPr/>
              </p:nvSpPr>
              <p:spPr>
                <a:xfrm>
                  <a:off x="2736808" y="3001240"/>
                  <a:ext cx="3701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charset="0"/>
                            <a:ea typeface="Times New Roman" charset="0"/>
                            <a:cs typeface="Times New Roman" charset="0"/>
                          </a:rPr>
                          <m:t>𝑧</m:t>
                        </m:r>
                      </m:oMath>
                    </m:oMathPara>
                  </a14:m>
                  <a:endParaRPr kumimoji="1" lang="zh-TW" altLang="en-US" sz="2000" dirty="0"/>
                </a:p>
              </p:txBody>
            </p:sp>
          </mc:Choice>
          <mc:Fallback xmlns="">
            <p:sp>
              <p:nvSpPr>
                <p:cNvPr id="111" name="文字方塊 110">
                  <a:extLst>
                    <a:ext uri="{FF2B5EF4-FFF2-40B4-BE49-F238E27FC236}">
                      <a16:creationId xmlns:a16="http://schemas.microsoft.com/office/drawing/2014/main" id="{75DA7323-3889-2A4C-93E9-FDF05747B1CA}"/>
                    </a:ext>
                  </a:extLst>
                </p:cNvPr>
                <p:cNvSpPr txBox="1">
                  <a:spLocks noRot="1" noChangeAspect="1" noMove="1" noResize="1" noEditPoints="1" noAdjustHandles="1" noChangeArrowheads="1" noChangeShapeType="1" noTextEdit="1"/>
                </p:cNvSpPr>
                <p:nvPr/>
              </p:nvSpPr>
              <p:spPr>
                <a:xfrm>
                  <a:off x="2736808" y="3001240"/>
                  <a:ext cx="370165" cy="400110"/>
                </a:xfrm>
                <a:prstGeom prst="rect">
                  <a:avLst/>
                </a:prstGeom>
                <a:blipFill>
                  <a:blip r:embed="rId37"/>
                  <a:stretch>
                    <a:fillRect/>
                  </a:stretch>
                </a:blipFill>
              </p:spPr>
              <p:txBody>
                <a:bodyPr/>
                <a:lstStyle/>
                <a:p>
                  <a:r>
                    <a:rPr lang="zh-TW" altLang="en-US">
                      <a:noFill/>
                    </a:rPr>
                    <a:t> </a:t>
                  </a:r>
                </a:p>
              </p:txBody>
            </p:sp>
          </mc:Fallback>
        </mc:AlternateContent>
        <p:cxnSp>
          <p:nvCxnSpPr>
            <p:cNvPr id="114" name="直線接點 113">
              <a:extLst>
                <a:ext uri="{FF2B5EF4-FFF2-40B4-BE49-F238E27FC236}">
                  <a16:creationId xmlns:a16="http://schemas.microsoft.com/office/drawing/2014/main" id="{1BCD6B6D-4B17-9F45-BC3E-82F67EE2456C}"/>
                </a:ext>
              </a:extLst>
            </p:cNvPr>
            <p:cNvCxnSpPr>
              <a:cxnSpLocks/>
            </p:cNvCxnSpPr>
            <p:nvPr/>
          </p:nvCxnSpPr>
          <p:spPr>
            <a:xfrm>
              <a:off x="2721736" y="3223244"/>
              <a:ext cx="10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53A59110-67D0-2648-BC8A-1091674ADFF2}"/>
              </a:ext>
            </a:extLst>
          </p:cNvPr>
          <p:cNvGrpSpPr/>
          <p:nvPr/>
        </p:nvGrpSpPr>
        <p:grpSpPr>
          <a:xfrm>
            <a:off x="375803" y="4034960"/>
            <a:ext cx="4167498" cy="2025920"/>
            <a:chOff x="317928" y="4034960"/>
            <a:chExt cx="4167498" cy="2025920"/>
          </a:xfrm>
        </p:grpSpPr>
        <p:cxnSp>
          <p:nvCxnSpPr>
            <p:cNvPr id="78" name="Straight Arrow Connector 286">
              <a:extLst>
                <a:ext uri="{FF2B5EF4-FFF2-40B4-BE49-F238E27FC236}">
                  <a16:creationId xmlns:a16="http://schemas.microsoft.com/office/drawing/2014/main" id="{E0027658-49A0-EA40-A33B-5A388ECF95B2}"/>
                </a:ext>
              </a:extLst>
            </p:cNvPr>
            <p:cNvCxnSpPr>
              <a:cxnSpLocks/>
            </p:cNvCxnSpPr>
            <p:nvPr/>
          </p:nvCxnSpPr>
          <p:spPr>
            <a:xfrm flipH="1" flipV="1">
              <a:off x="1684537" y="5364534"/>
              <a:ext cx="324000"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286">
              <a:extLst>
                <a:ext uri="{FF2B5EF4-FFF2-40B4-BE49-F238E27FC236}">
                  <a16:creationId xmlns:a16="http://schemas.microsoft.com/office/drawing/2014/main" id="{688AC49B-63DA-A74E-A0F5-6421896F683D}"/>
                </a:ext>
              </a:extLst>
            </p:cNvPr>
            <p:cNvCxnSpPr>
              <a:cxnSpLocks/>
            </p:cNvCxnSpPr>
            <p:nvPr/>
          </p:nvCxnSpPr>
          <p:spPr>
            <a:xfrm flipH="1">
              <a:off x="3851564" y="5362255"/>
              <a:ext cx="620654" cy="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28E0B32-7339-154B-BDCB-1192187C1B28}"/>
                </a:ext>
              </a:extLst>
            </p:cNvPr>
            <p:cNvCxnSpPr>
              <a:cxnSpLocks/>
            </p:cNvCxnSpPr>
            <p:nvPr/>
          </p:nvCxnSpPr>
          <p:spPr>
            <a:xfrm flipH="1" flipV="1">
              <a:off x="4472218" y="4034960"/>
              <a:ext cx="13208" cy="133451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2B7E2D16-C94A-E842-BA2C-28988A03D1BF}"/>
                </a:ext>
              </a:extLst>
            </p:cNvPr>
            <p:cNvGrpSpPr/>
            <p:nvPr/>
          </p:nvGrpSpPr>
          <p:grpSpPr>
            <a:xfrm>
              <a:off x="317928" y="4541489"/>
              <a:ext cx="1332000" cy="1519391"/>
              <a:chOff x="317928" y="4541489"/>
              <a:chExt cx="1332000" cy="1519391"/>
            </a:xfrm>
          </p:grpSpPr>
          <p:grpSp>
            <p:nvGrpSpPr>
              <p:cNvPr id="95" name="群組 94">
                <a:extLst>
                  <a:ext uri="{FF2B5EF4-FFF2-40B4-BE49-F238E27FC236}">
                    <a16:creationId xmlns:a16="http://schemas.microsoft.com/office/drawing/2014/main" id="{1A79FFB9-7CE0-354F-820D-B70FDE75D509}"/>
                  </a:ext>
                </a:extLst>
              </p:cNvPr>
              <p:cNvGrpSpPr/>
              <p:nvPr/>
            </p:nvGrpSpPr>
            <p:grpSpPr>
              <a:xfrm>
                <a:off x="317928" y="4541489"/>
                <a:ext cx="1332000" cy="1519391"/>
                <a:chOff x="2523970" y="1277809"/>
                <a:chExt cx="1332000" cy="1519391"/>
              </a:xfrm>
            </p:grpSpPr>
            <p:sp>
              <p:nvSpPr>
                <p:cNvPr id="96" name="Rectangle: Rounded Corners 290">
                  <a:extLst>
                    <a:ext uri="{FF2B5EF4-FFF2-40B4-BE49-F238E27FC236}">
                      <a16:creationId xmlns:a16="http://schemas.microsoft.com/office/drawing/2014/main" id="{BC2566F8-4283-FA45-8447-26CA231E9B7A}"/>
                    </a:ext>
                  </a:extLst>
                </p:cNvPr>
                <p:cNvSpPr>
                  <a:spLocks/>
                </p:cNvSpPr>
                <p:nvPr/>
              </p:nvSpPr>
              <p:spPr>
                <a:xfrm>
                  <a:off x="2523970" y="1285200"/>
                  <a:ext cx="1332000" cy="1512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E710C082-135B-6742-8C00-AAE63F5A4136}"/>
                        </a:ext>
                      </a:extLst>
                    </p:cNvPr>
                    <p:cNvSpPr txBox="1"/>
                    <p:nvPr/>
                  </p:nvSpPr>
                  <p:spPr>
                    <a:xfrm>
                      <a:off x="3077082" y="1277809"/>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TW" b="0" i="1" smtClean="0">
                                    <a:solidFill>
                                      <a:schemeClr val="bg1"/>
                                    </a:solidFill>
                                    <a:latin typeface="Cambria Math" panose="02040503050406030204" pitchFamily="18" charset="0"/>
                                  </a:rPr>
                                </m:ctrlPr>
                              </m:accPr>
                              <m:e>
                                <m:r>
                                  <a:rPr kumimoji="1" lang="en-US" altLang="zh-TW" b="0" i="1" smtClean="0">
                                    <a:solidFill>
                                      <a:schemeClr val="bg1"/>
                                    </a:solidFill>
                                    <a:latin typeface="Cambria Math" panose="02040503050406030204" pitchFamily="18" charset="0"/>
                                  </a:rPr>
                                  <m:t>𝑥</m:t>
                                </m:r>
                              </m:e>
                            </m:acc>
                          </m:oMath>
                        </m:oMathPara>
                      </a14:m>
                      <a:endParaRPr kumimoji="1" lang="zh-TW" altLang="en-US" dirty="0">
                        <a:solidFill>
                          <a:schemeClr val="bg1"/>
                        </a:solidFill>
                      </a:endParaRPr>
                    </a:p>
                  </p:txBody>
                </p:sp>
              </mc:Choice>
              <mc:Fallback xmlns="">
                <p:sp>
                  <p:nvSpPr>
                    <p:cNvPr id="97" name="文字方塊 96">
                      <a:extLst>
                        <a:ext uri="{FF2B5EF4-FFF2-40B4-BE49-F238E27FC236}">
                          <a16:creationId xmlns:a16="http://schemas.microsoft.com/office/drawing/2014/main" id="{E710C082-135B-6742-8C00-AAE63F5A4136}"/>
                        </a:ext>
                      </a:extLst>
                    </p:cNvPr>
                    <p:cNvSpPr txBox="1">
                      <a:spLocks noRot="1" noChangeAspect="1" noMove="1" noResize="1" noEditPoints="1" noAdjustHandles="1" noChangeArrowheads="1" noChangeShapeType="1" noTextEdit="1"/>
                    </p:cNvSpPr>
                    <p:nvPr/>
                  </p:nvSpPr>
                  <p:spPr>
                    <a:xfrm>
                      <a:off x="3077082" y="1277809"/>
                      <a:ext cx="183319" cy="276999"/>
                    </a:xfrm>
                    <a:prstGeom prst="rect">
                      <a:avLst/>
                    </a:prstGeom>
                    <a:blipFill>
                      <a:blip r:embed="rId8"/>
                      <a:stretch>
                        <a:fillRect l="-20000" t="-13636" r="-6667"/>
                      </a:stretch>
                    </a:blipFill>
                  </p:spPr>
                  <p:txBody>
                    <a:bodyPr/>
                    <a:lstStyle/>
                    <a:p>
                      <a:r>
                        <a:rPr lang="zh-TW" altLang="en-US">
                          <a:noFill/>
                        </a:rPr>
                        <a:t> </a:t>
                      </a:r>
                    </a:p>
                  </p:txBody>
                </p:sp>
              </mc:Fallback>
            </mc:AlternateContent>
          </p:grpSp>
          <p:pic>
            <p:nvPicPr>
              <p:cNvPr id="98" name="圖片 97">
                <a:extLst>
                  <a:ext uri="{FF2B5EF4-FFF2-40B4-BE49-F238E27FC236}">
                    <a16:creationId xmlns:a16="http://schemas.microsoft.com/office/drawing/2014/main" id="{08E92BDB-2432-C047-A2FC-73874C1D829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1658" y="4817741"/>
                <a:ext cx="1170000" cy="1170000"/>
              </a:xfrm>
              <a:prstGeom prst="rect">
                <a:avLst/>
              </a:prstGeom>
              <a:ln w="3175">
                <a:noFill/>
              </a:ln>
            </p:spPr>
          </p:pic>
        </p:grpSp>
        <p:cxnSp>
          <p:nvCxnSpPr>
            <p:cNvPr id="124" name="Straight Arrow Connector 18">
              <a:extLst>
                <a:ext uri="{FF2B5EF4-FFF2-40B4-BE49-F238E27FC236}">
                  <a16:creationId xmlns:a16="http://schemas.microsoft.com/office/drawing/2014/main" id="{9B0D341B-86CE-9A40-AB10-B45B43350107}"/>
                </a:ext>
              </a:extLst>
            </p:cNvPr>
            <p:cNvCxnSpPr>
              <a:cxnSpLocks/>
            </p:cNvCxnSpPr>
            <p:nvPr/>
          </p:nvCxnSpPr>
          <p:spPr>
            <a:xfrm flipH="1">
              <a:off x="2606924" y="5320565"/>
              <a:ext cx="180000" cy="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E09E185C-C1DE-AC48-83AA-B420031F5D7D}"/>
                    </a:ext>
                  </a:extLst>
                </p:cNvPr>
                <p:cNvSpPr txBox="1"/>
                <p:nvPr/>
              </p:nvSpPr>
              <p:spPr>
                <a:xfrm>
                  <a:off x="2695866" y="5097286"/>
                  <a:ext cx="3701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charset="0"/>
                            <a:ea typeface="Times New Roman" charset="0"/>
                            <a:cs typeface="Times New Roman" charset="0"/>
                          </a:rPr>
                          <m:t>𝑧</m:t>
                        </m:r>
                      </m:oMath>
                    </m:oMathPara>
                  </a14:m>
                  <a:endParaRPr kumimoji="1" lang="zh-TW" altLang="en-US" sz="2000" dirty="0"/>
                </a:p>
              </p:txBody>
            </p:sp>
          </mc:Choice>
          <mc:Fallback xmlns="">
            <p:sp>
              <p:nvSpPr>
                <p:cNvPr id="125" name="文字方塊 124">
                  <a:extLst>
                    <a:ext uri="{FF2B5EF4-FFF2-40B4-BE49-F238E27FC236}">
                      <a16:creationId xmlns:a16="http://schemas.microsoft.com/office/drawing/2014/main" id="{E09E185C-C1DE-AC48-83AA-B420031F5D7D}"/>
                    </a:ext>
                  </a:extLst>
                </p:cNvPr>
                <p:cNvSpPr txBox="1">
                  <a:spLocks noRot="1" noChangeAspect="1" noMove="1" noResize="1" noEditPoints="1" noAdjustHandles="1" noChangeArrowheads="1" noChangeShapeType="1" noTextEdit="1"/>
                </p:cNvSpPr>
                <p:nvPr/>
              </p:nvSpPr>
              <p:spPr>
                <a:xfrm>
                  <a:off x="2695866" y="5097286"/>
                  <a:ext cx="370165" cy="400110"/>
                </a:xfrm>
                <a:prstGeom prst="rect">
                  <a:avLst/>
                </a:prstGeom>
                <a:blipFill>
                  <a:blip r:embed="rId38"/>
                  <a:stretch>
                    <a:fillRect/>
                  </a:stretch>
                </a:blipFill>
              </p:spPr>
              <p:txBody>
                <a:bodyPr/>
                <a:lstStyle/>
                <a:p>
                  <a:r>
                    <a:rPr lang="zh-TW" altLang="en-US">
                      <a:noFill/>
                    </a:rPr>
                    <a:t> </a:t>
                  </a:r>
                </a:p>
              </p:txBody>
            </p:sp>
          </mc:Fallback>
        </mc:AlternateContent>
        <p:cxnSp>
          <p:nvCxnSpPr>
            <p:cNvPr id="126" name="直線接點 125">
              <a:extLst>
                <a:ext uri="{FF2B5EF4-FFF2-40B4-BE49-F238E27FC236}">
                  <a16:creationId xmlns:a16="http://schemas.microsoft.com/office/drawing/2014/main" id="{F4C044AE-F37C-7742-B47E-7341E61A6F8F}"/>
                </a:ext>
              </a:extLst>
            </p:cNvPr>
            <p:cNvCxnSpPr>
              <a:cxnSpLocks/>
            </p:cNvCxnSpPr>
            <p:nvPr/>
          </p:nvCxnSpPr>
          <p:spPr>
            <a:xfrm>
              <a:off x="2977091" y="5319292"/>
              <a:ext cx="10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群組 126">
              <a:extLst>
                <a:ext uri="{FF2B5EF4-FFF2-40B4-BE49-F238E27FC236}">
                  <a16:creationId xmlns:a16="http://schemas.microsoft.com/office/drawing/2014/main" id="{1DB9EBAC-B128-F14A-BAF4-BC47D6E737E3}"/>
                </a:ext>
              </a:extLst>
            </p:cNvPr>
            <p:cNvGrpSpPr/>
            <p:nvPr/>
          </p:nvGrpSpPr>
          <p:grpSpPr>
            <a:xfrm>
              <a:off x="3135556" y="4960043"/>
              <a:ext cx="612000" cy="693600"/>
              <a:chOff x="4470835" y="4550316"/>
              <a:chExt cx="612000" cy="693600"/>
            </a:xfrm>
          </p:grpSpPr>
          <p:sp>
            <p:nvSpPr>
              <p:cNvPr id="128" name="不規則四邊形 127">
                <a:extLst>
                  <a:ext uri="{FF2B5EF4-FFF2-40B4-BE49-F238E27FC236}">
                    <a16:creationId xmlns:a16="http://schemas.microsoft.com/office/drawing/2014/main" id="{F1C17414-2208-3744-BB34-5C811CB88164}"/>
                  </a:ext>
                </a:extLst>
              </p:cNvPr>
              <p:cNvSpPr>
                <a:spLocks noChangeAspect="1"/>
              </p:cNvSpPr>
              <p:nvPr/>
            </p:nvSpPr>
            <p:spPr>
              <a:xfrm rot="16200000" flipH="1">
                <a:off x="4430035" y="4591116"/>
                <a:ext cx="693600" cy="612000"/>
              </a:xfrm>
              <a:prstGeom prst="trapezoid">
                <a:avLst>
                  <a:gd name="adj" fmla="val 1884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29" name="TextBox 85">
                    <a:extLst>
                      <a:ext uri="{FF2B5EF4-FFF2-40B4-BE49-F238E27FC236}">
                        <a16:creationId xmlns:a16="http://schemas.microsoft.com/office/drawing/2014/main" id="{372D9443-DB1D-1A41-B488-D238FD790F3D}"/>
                      </a:ext>
                    </a:extLst>
                  </p:cNvPr>
                  <p:cNvSpPr txBox="1"/>
                  <p:nvPr/>
                </p:nvSpPr>
                <p:spPr>
                  <a:xfrm>
                    <a:off x="4608456" y="4746176"/>
                    <a:ext cx="329514" cy="30187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ea typeface="Times New Roman" charset="0"/>
                                  <a:cs typeface="Times New Roman" charset="0"/>
                                </a:rPr>
                              </m:ctrlPr>
                            </m:sSubPr>
                            <m:e>
                              <m:r>
                                <a:rPr lang="en-US" b="0" i="1" smtClean="0">
                                  <a:solidFill>
                                    <a:schemeClr val="bg1"/>
                                  </a:solidFill>
                                  <a:latin typeface="Cambria Math" panose="02040503050406030204" pitchFamily="18" charset="0"/>
                                  <a:ea typeface="Times New Roman" charset="0"/>
                                  <a:cs typeface="Times New Roman" charset="0"/>
                                </a:rPr>
                                <m:t>𝐸</m:t>
                              </m:r>
                            </m:e>
                            <m:sub>
                              <m:r>
                                <a:rPr lang="en-US" b="0" i="1" smtClean="0">
                                  <a:solidFill>
                                    <a:schemeClr val="bg1"/>
                                  </a:solidFill>
                                  <a:latin typeface="Cambria Math" charset="0"/>
                                  <a:ea typeface="Times New Roman" charset="0"/>
                                  <a:cs typeface="Times New Roman" charset="0"/>
                                </a:rPr>
                                <m:t>𝒴</m:t>
                              </m:r>
                            </m:sub>
                          </m:sSub>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129" name="TextBox 85">
                    <a:extLst>
                      <a:ext uri="{FF2B5EF4-FFF2-40B4-BE49-F238E27FC236}">
                        <a16:creationId xmlns:a16="http://schemas.microsoft.com/office/drawing/2014/main" id="{372D9443-DB1D-1A41-B488-D238FD790F3D}"/>
                      </a:ext>
                    </a:extLst>
                  </p:cNvPr>
                  <p:cNvSpPr txBox="1">
                    <a:spLocks noRot="1" noChangeAspect="1" noMove="1" noResize="1" noEditPoints="1" noAdjustHandles="1" noChangeArrowheads="1" noChangeShapeType="1" noTextEdit="1"/>
                  </p:cNvSpPr>
                  <p:nvPr/>
                </p:nvSpPr>
                <p:spPr>
                  <a:xfrm>
                    <a:off x="4608456" y="4746176"/>
                    <a:ext cx="329514" cy="301878"/>
                  </a:xfrm>
                  <a:prstGeom prst="rect">
                    <a:avLst/>
                  </a:prstGeom>
                  <a:blipFill>
                    <a:blip r:embed="rId39"/>
                    <a:stretch>
                      <a:fillRect l="-11111" r="-7407" b="-20000"/>
                    </a:stretch>
                  </a:blipFill>
                </p:spPr>
                <p:txBody>
                  <a:bodyPr/>
                  <a:lstStyle/>
                  <a:p>
                    <a:r>
                      <a:rPr lang="zh-TW" altLang="en-US">
                        <a:noFill/>
                      </a:rPr>
                      <a:t> </a:t>
                    </a:r>
                  </a:p>
                </p:txBody>
              </p:sp>
            </mc:Fallback>
          </mc:AlternateContent>
        </p:grpSp>
        <p:grpSp>
          <p:nvGrpSpPr>
            <p:cNvPr id="130" name="群組 129">
              <a:extLst>
                <a:ext uri="{FF2B5EF4-FFF2-40B4-BE49-F238E27FC236}">
                  <a16:creationId xmlns:a16="http://schemas.microsoft.com/office/drawing/2014/main" id="{EE4E7BC8-07AD-EA4F-B45C-2C84891A6E50}"/>
                </a:ext>
              </a:extLst>
            </p:cNvPr>
            <p:cNvGrpSpPr/>
            <p:nvPr/>
          </p:nvGrpSpPr>
          <p:grpSpPr>
            <a:xfrm>
              <a:off x="2016386" y="4960043"/>
              <a:ext cx="612000" cy="693600"/>
              <a:chOff x="2050291" y="3525788"/>
              <a:chExt cx="612000" cy="693600"/>
            </a:xfrm>
          </p:grpSpPr>
          <p:sp>
            <p:nvSpPr>
              <p:cNvPr id="131" name="不規則四邊形 130">
                <a:extLst>
                  <a:ext uri="{FF2B5EF4-FFF2-40B4-BE49-F238E27FC236}">
                    <a16:creationId xmlns:a16="http://schemas.microsoft.com/office/drawing/2014/main" id="{867BB3D1-088D-5A49-A5BE-7BBB7CF1D3BC}"/>
                  </a:ext>
                </a:extLst>
              </p:cNvPr>
              <p:cNvSpPr>
                <a:spLocks noChangeAspect="1"/>
              </p:cNvSpPr>
              <p:nvPr/>
            </p:nvSpPr>
            <p:spPr>
              <a:xfrm rot="5400000">
                <a:off x="2009491" y="3566588"/>
                <a:ext cx="693600" cy="612000"/>
              </a:xfrm>
              <a:prstGeom prst="trapezoid">
                <a:avLst>
                  <a:gd name="adj" fmla="val 18842"/>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32" name="TextBox 85">
                    <a:extLst>
                      <a:ext uri="{FF2B5EF4-FFF2-40B4-BE49-F238E27FC236}">
                        <a16:creationId xmlns:a16="http://schemas.microsoft.com/office/drawing/2014/main" id="{AA52553B-FA64-8F4E-8CEE-4C191307DB30}"/>
                      </a:ext>
                    </a:extLst>
                  </p:cNvPr>
                  <p:cNvSpPr txBox="1"/>
                  <p:nvPr/>
                </p:nvSpPr>
                <p:spPr>
                  <a:xfrm>
                    <a:off x="2184513" y="3734089"/>
                    <a:ext cx="350802"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TW" i="1" smtClean="0">
                                  <a:solidFill>
                                    <a:schemeClr val="bg1"/>
                                  </a:solidFill>
                                  <a:latin typeface="Cambria Math" panose="02040503050406030204" pitchFamily="18" charset="0"/>
                                  <a:cs typeface="Times New Roman" charset="0"/>
                                </a:rPr>
                              </m:ctrlPr>
                            </m:sSubPr>
                            <m:e>
                              <m:r>
                                <a:rPr lang="en-US" altLang="zh-TW" b="0" i="1" smtClean="0">
                                  <a:solidFill>
                                    <a:schemeClr val="bg1"/>
                                  </a:solidFill>
                                  <a:latin typeface="Cambria Math" panose="02040503050406030204" pitchFamily="18" charset="0"/>
                                  <a:cs typeface="Times New Roman" charset="0"/>
                                </a:rPr>
                                <m:t>𝐺</m:t>
                              </m:r>
                            </m:e>
                            <m:sub>
                              <m:r>
                                <a:rPr lang="en-US" altLang="zh-TW" i="1">
                                  <a:solidFill>
                                    <a:schemeClr val="bg1"/>
                                  </a:solidFill>
                                  <a:latin typeface="Cambria Math" charset="0"/>
                                  <a:ea typeface="Times New Roman" charset="0"/>
                                  <a:cs typeface="Times New Roman" charset="0"/>
                                </a:rPr>
                                <m:t>𝒳</m:t>
                              </m:r>
                            </m:sub>
                          </m:sSub>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132" name="TextBox 85">
                    <a:extLst>
                      <a:ext uri="{FF2B5EF4-FFF2-40B4-BE49-F238E27FC236}">
                        <a16:creationId xmlns:a16="http://schemas.microsoft.com/office/drawing/2014/main" id="{AA52553B-FA64-8F4E-8CEE-4C191307DB30}"/>
                      </a:ext>
                    </a:extLst>
                  </p:cNvPr>
                  <p:cNvSpPr txBox="1">
                    <a:spLocks noRot="1" noChangeAspect="1" noMove="1" noResize="1" noEditPoints="1" noAdjustHandles="1" noChangeArrowheads="1" noChangeShapeType="1" noTextEdit="1"/>
                  </p:cNvSpPr>
                  <p:nvPr/>
                </p:nvSpPr>
                <p:spPr>
                  <a:xfrm>
                    <a:off x="2184513" y="3734089"/>
                    <a:ext cx="350802" cy="276999"/>
                  </a:xfrm>
                  <a:prstGeom prst="rect">
                    <a:avLst/>
                  </a:prstGeom>
                  <a:blipFill>
                    <a:blip r:embed="rId40"/>
                    <a:stretch>
                      <a:fillRect l="-13793" b="-13043"/>
                    </a:stretch>
                  </a:blipFill>
                </p:spPr>
                <p:txBody>
                  <a:bodyPr/>
                  <a:lstStyle/>
                  <a:p>
                    <a:r>
                      <a:rPr lang="zh-TW" altLang="en-US">
                        <a:noFill/>
                      </a:rPr>
                      <a:t> </a:t>
                    </a:r>
                  </a:p>
                </p:txBody>
              </p:sp>
            </mc:Fallback>
          </mc:AlternateContent>
        </p:grpSp>
      </p:grpSp>
      <p:grpSp>
        <p:nvGrpSpPr>
          <p:cNvPr id="37" name="群組 36">
            <a:extLst>
              <a:ext uri="{FF2B5EF4-FFF2-40B4-BE49-F238E27FC236}">
                <a16:creationId xmlns:a16="http://schemas.microsoft.com/office/drawing/2014/main" id="{C74E399C-8729-954A-B0CD-E990C2748113}"/>
              </a:ext>
            </a:extLst>
          </p:cNvPr>
          <p:cNvGrpSpPr/>
          <p:nvPr/>
        </p:nvGrpSpPr>
        <p:grpSpPr>
          <a:xfrm>
            <a:off x="6655279" y="2077988"/>
            <a:ext cx="5428951" cy="3032751"/>
            <a:chOff x="6655279" y="2077988"/>
            <a:chExt cx="5428951" cy="3032751"/>
          </a:xfrm>
        </p:grpSpPr>
        <p:sp>
          <p:nvSpPr>
            <p:cNvPr id="99" name="文字方塊 98">
              <a:extLst>
                <a:ext uri="{FF2B5EF4-FFF2-40B4-BE49-F238E27FC236}">
                  <a16:creationId xmlns:a16="http://schemas.microsoft.com/office/drawing/2014/main" id="{33D93A45-A726-6A48-BE97-CDA886D64870}"/>
                </a:ext>
              </a:extLst>
            </p:cNvPr>
            <p:cNvSpPr txBox="1"/>
            <p:nvPr/>
          </p:nvSpPr>
          <p:spPr>
            <a:xfrm>
              <a:off x="9546869" y="4525964"/>
              <a:ext cx="2537361" cy="584775"/>
            </a:xfrm>
            <a:prstGeom prst="rect">
              <a:avLst/>
            </a:prstGeom>
            <a:noFill/>
          </p:spPr>
          <p:txBody>
            <a:bodyPr wrap="none" rtlCol="0">
              <a:spAutoFit/>
            </a:bodyPr>
            <a:lstStyle/>
            <a:p>
              <a:r>
                <a:rPr lang="en-US" altLang="zh-TW" sz="1600" dirty="0"/>
                <a:t>[</a:t>
              </a:r>
              <a:r>
                <a:rPr lang="en-US" altLang="zh-TW" sz="1600" b="1" dirty="0" err="1"/>
                <a:t>DiscoGAN</a:t>
              </a:r>
              <a:r>
                <a:rPr lang="en-US" altLang="zh-TW" sz="1600" dirty="0"/>
                <a:t>: Kim </a:t>
              </a:r>
              <a:r>
                <a:rPr lang="en-US" altLang="zh-TW" sz="1600" i="1" dirty="0"/>
                <a:t>et al</a:t>
              </a:r>
              <a:r>
                <a:rPr lang="en-US" altLang="zh-TW" sz="1600" dirty="0"/>
                <a:t>. 2017, </a:t>
              </a:r>
            </a:p>
            <a:p>
              <a:r>
                <a:rPr lang="en-US" altLang="zh-TW" sz="1600" b="1" dirty="0" err="1"/>
                <a:t>CycleGAN</a:t>
              </a:r>
              <a:r>
                <a:rPr lang="en-US" altLang="zh-TW" sz="1600" dirty="0"/>
                <a:t>: Zhu </a:t>
              </a:r>
              <a:r>
                <a:rPr lang="en-US" altLang="zh-TW" sz="1600" i="1" dirty="0"/>
                <a:t>et al</a:t>
              </a:r>
              <a:r>
                <a:rPr lang="en-US" altLang="zh-TW" sz="1600" dirty="0"/>
                <a:t>. 2017]</a:t>
              </a:r>
              <a:endParaRPr kumimoji="1" lang="zh-TW" altLang="en-US" sz="1600" dirty="0"/>
            </a:p>
          </p:txBody>
        </p:sp>
        <p:grpSp>
          <p:nvGrpSpPr>
            <p:cNvPr id="9" name="群組 8">
              <a:extLst>
                <a:ext uri="{FF2B5EF4-FFF2-40B4-BE49-F238E27FC236}">
                  <a16:creationId xmlns:a16="http://schemas.microsoft.com/office/drawing/2014/main" id="{B567BD84-9CB3-7848-9876-D4BABB87512A}"/>
                </a:ext>
              </a:extLst>
            </p:cNvPr>
            <p:cNvGrpSpPr/>
            <p:nvPr/>
          </p:nvGrpSpPr>
          <p:grpSpPr>
            <a:xfrm>
              <a:off x="6655279" y="2410905"/>
              <a:ext cx="4539735" cy="2523208"/>
              <a:chOff x="6209063" y="2555992"/>
              <a:chExt cx="5418928" cy="3072891"/>
            </a:xfrm>
          </p:grpSpPr>
          <p:grpSp>
            <p:nvGrpSpPr>
              <p:cNvPr id="109" name="群組 108">
                <a:extLst>
                  <a:ext uri="{FF2B5EF4-FFF2-40B4-BE49-F238E27FC236}">
                    <a16:creationId xmlns:a16="http://schemas.microsoft.com/office/drawing/2014/main" id="{BD95974A-57C5-1B48-8845-5FFE749AC6A8}"/>
                  </a:ext>
                </a:extLst>
              </p:cNvPr>
              <p:cNvGrpSpPr/>
              <p:nvPr/>
            </p:nvGrpSpPr>
            <p:grpSpPr>
              <a:xfrm>
                <a:off x="6209063" y="2555992"/>
                <a:ext cx="5418928" cy="2119997"/>
                <a:chOff x="6209063" y="2555992"/>
                <a:chExt cx="5418928" cy="2119997"/>
              </a:xfrm>
            </p:grpSpPr>
            <p:sp>
              <p:nvSpPr>
                <p:cNvPr id="13" name="橢圓 6">
                  <a:extLst>
                    <a:ext uri="{FF2B5EF4-FFF2-40B4-BE49-F238E27FC236}">
                      <a16:creationId xmlns:a16="http://schemas.microsoft.com/office/drawing/2014/main" id="{4C9F9746-8384-D944-8083-0F01F91A6E96}"/>
                    </a:ext>
                  </a:extLst>
                </p:cNvPr>
                <p:cNvSpPr>
                  <a:spLocks noChangeAspect="1"/>
                </p:cNvSpPr>
                <p:nvPr/>
              </p:nvSpPr>
              <p:spPr>
                <a:xfrm>
                  <a:off x="8281032" y="3118104"/>
                  <a:ext cx="1137384" cy="972000"/>
                </a:xfrm>
                <a:prstGeom prst="ellipse">
                  <a:avLst/>
                </a:prstGeom>
                <a:solidFill>
                  <a:schemeClr val="accent4">
                    <a:lumMod val="20000"/>
                    <a:lumOff val="80000"/>
                  </a:schemeClr>
                </a:solidFill>
                <a:ln w="28575">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9" name="橢圓 16">
                  <a:extLst>
                    <a:ext uri="{FF2B5EF4-FFF2-40B4-BE49-F238E27FC236}">
                      <a16:creationId xmlns:a16="http://schemas.microsoft.com/office/drawing/2014/main" id="{047D56E5-3C35-814F-A66C-E7504F01F9E5}"/>
                    </a:ext>
                  </a:extLst>
                </p:cNvPr>
                <p:cNvSpPr/>
                <p:nvPr/>
              </p:nvSpPr>
              <p:spPr>
                <a:xfrm>
                  <a:off x="8759724" y="3413385"/>
                  <a:ext cx="180000" cy="18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p:grpSp>
              <p:nvGrpSpPr>
                <p:cNvPr id="107" name="群組 106">
                  <a:extLst>
                    <a:ext uri="{FF2B5EF4-FFF2-40B4-BE49-F238E27FC236}">
                      <a16:creationId xmlns:a16="http://schemas.microsoft.com/office/drawing/2014/main" id="{FDCA8219-FBE4-A148-9B85-63191B362D0E}"/>
                    </a:ext>
                  </a:extLst>
                </p:cNvPr>
                <p:cNvGrpSpPr/>
                <p:nvPr/>
              </p:nvGrpSpPr>
              <p:grpSpPr>
                <a:xfrm>
                  <a:off x="6209063" y="3346484"/>
                  <a:ext cx="1348151" cy="1329505"/>
                  <a:chOff x="6209063" y="3346484"/>
                  <a:chExt cx="1348151" cy="1329505"/>
                </a:xfrm>
              </p:grpSpPr>
              <p:sp>
                <p:nvSpPr>
                  <p:cNvPr id="14" name="橢圓 4">
                    <a:extLst>
                      <a:ext uri="{FF2B5EF4-FFF2-40B4-BE49-F238E27FC236}">
                        <a16:creationId xmlns:a16="http://schemas.microsoft.com/office/drawing/2014/main" id="{ADA77A1C-B221-DA40-B42C-E41D1950BD58}"/>
                      </a:ext>
                    </a:extLst>
                  </p:cNvPr>
                  <p:cNvSpPr>
                    <a:spLocks noChangeAspect="1"/>
                  </p:cNvSpPr>
                  <p:nvPr/>
                </p:nvSpPr>
                <p:spPr>
                  <a:xfrm>
                    <a:off x="6419830" y="3703989"/>
                    <a:ext cx="1137384" cy="972000"/>
                  </a:xfrm>
                  <a:prstGeom prst="ellipse">
                    <a:avLst/>
                  </a:prstGeom>
                  <a:solidFill>
                    <a:schemeClr val="accent1">
                      <a:lumMod val="20000"/>
                      <a:lumOff val="80000"/>
                    </a:schemeClr>
                  </a:solidFill>
                  <a:ln w="28575">
                    <a:solidFill>
                      <a:schemeClr val="accent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6" name="橢圓 7">
                    <a:extLst>
                      <a:ext uri="{FF2B5EF4-FFF2-40B4-BE49-F238E27FC236}">
                        <a16:creationId xmlns:a16="http://schemas.microsoft.com/office/drawing/2014/main" id="{94178EC7-A4B2-FA49-ACF0-ABEEDF33A82E}"/>
                      </a:ext>
                    </a:extLst>
                  </p:cNvPr>
                  <p:cNvSpPr/>
                  <p:nvPr/>
                </p:nvSpPr>
                <p:spPr>
                  <a:xfrm>
                    <a:off x="6898522" y="3988604"/>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165A3474-6F03-BE4C-A5B3-41DBD1E05D2C}"/>
                          </a:ext>
                        </a:extLst>
                      </p:cNvPr>
                      <p:cNvSpPr txBox="1"/>
                      <p:nvPr/>
                    </p:nvSpPr>
                    <p:spPr>
                      <a:xfrm>
                        <a:off x="6209063" y="3346484"/>
                        <a:ext cx="628990" cy="5622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2400" i="1" smtClean="0">
                                  <a:latin typeface="Cambria Math" charset="0"/>
                                  <a:ea typeface="Times New Roman" charset="0"/>
                                  <a:cs typeface="Times New Roman" charset="0"/>
                                </a:rPr>
                                <m:t>𝒳</m:t>
                              </m:r>
                            </m:oMath>
                          </m:oMathPara>
                        </a14:m>
                        <a:endParaRPr kumimoji="1" lang="zh-TW" altLang="en-US" sz="2000" i="1" dirty="0">
                          <a:latin typeface="Times New Roman" charset="0"/>
                          <a:ea typeface="Times New Roman" charset="0"/>
                          <a:cs typeface="Times New Roman" charset="0"/>
                        </a:endParaRPr>
                      </a:p>
                    </p:txBody>
                  </p:sp>
                </mc:Choice>
                <mc:Fallback xmlns="">
                  <p:sp>
                    <p:nvSpPr>
                      <p:cNvPr id="20" name="文字方塊 19">
                        <a:extLst>
                          <a:ext uri="{FF2B5EF4-FFF2-40B4-BE49-F238E27FC236}">
                            <a16:creationId xmlns:a16="http://schemas.microsoft.com/office/drawing/2014/main" id="{165A3474-6F03-BE4C-A5B3-41DBD1E05D2C}"/>
                          </a:ext>
                        </a:extLst>
                      </p:cNvPr>
                      <p:cNvSpPr txBox="1">
                        <a:spLocks noRot="1" noChangeAspect="1" noMove="1" noResize="1" noEditPoints="1" noAdjustHandles="1" noChangeArrowheads="1" noChangeShapeType="1" noTextEdit="1"/>
                      </p:cNvSpPr>
                      <p:nvPr/>
                    </p:nvSpPr>
                    <p:spPr>
                      <a:xfrm>
                        <a:off x="6209063" y="3346484"/>
                        <a:ext cx="628990" cy="562239"/>
                      </a:xfrm>
                      <a:prstGeom prst="rect">
                        <a:avLst/>
                      </a:prstGeom>
                      <a:blipFill>
                        <a:blip r:embed="rId4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TextBox 67">
                        <a:extLst>
                          <a:ext uri="{FF2B5EF4-FFF2-40B4-BE49-F238E27FC236}">
                            <a16:creationId xmlns:a16="http://schemas.microsoft.com/office/drawing/2014/main" id="{6284F305-A90B-DA42-9ED8-1EFE56548640}"/>
                          </a:ext>
                        </a:extLst>
                      </p:cNvPr>
                      <p:cNvSpPr txBox="1"/>
                      <p:nvPr/>
                    </p:nvSpPr>
                    <p:spPr>
                      <a:xfrm>
                        <a:off x="6616082" y="3974544"/>
                        <a:ext cx="468872" cy="4872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charset="0"/>
                                  <a:ea typeface="Times New Roman" charset="0"/>
                                  <a:cs typeface="Times New Roman" charset="0"/>
                                </a:rPr>
                                <m:t>𝑥</m:t>
                              </m:r>
                            </m:oMath>
                          </m:oMathPara>
                        </a14:m>
                        <a:endParaRPr lang="en-US" i="1" dirty="0">
                          <a:latin typeface="Times New Roman" charset="0"/>
                          <a:ea typeface="Times New Roman" charset="0"/>
                          <a:cs typeface="Times New Roman" charset="0"/>
                        </a:endParaRPr>
                      </a:p>
                    </p:txBody>
                  </p:sp>
                </mc:Choice>
                <mc:Fallback xmlns="">
                  <p:sp>
                    <p:nvSpPr>
                      <p:cNvPr id="21" name="TextBox 67">
                        <a:extLst>
                          <a:ext uri="{FF2B5EF4-FFF2-40B4-BE49-F238E27FC236}">
                            <a16:creationId xmlns:a16="http://schemas.microsoft.com/office/drawing/2014/main" id="{6284F305-A90B-DA42-9ED8-1EFE56548640}"/>
                          </a:ext>
                        </a:extLst>
                      </p:cNvPr>
                      <p:cNvSpPr txBox="1">
                        <a:spLocks noRot="1" noChangeAspect="1" noMove="1" noResize="1" noEditPoints="1" noAdjustHandles="1" noChangeArrowheads="1" noChangeShapeType="1" noTextEdit="1"/>
                      </p:cNvSpPr>
                      <p:nvPr/>
                    </p:nvSpPr>
                    <p:spPr>
                      <a:xfrm>
                        <a:off x="6616082" y="3974544"/>
                        <a:ext cx="468872" cy="487274"/>
                      </a:xfrm>
                      <a:prstGeom prst="rect">
                        <a:avLst/>
                      </a:prstGeom>
                      <a:blipFill>
                        <a:blip r:embed="rId42"/>
                        <a:stretch>
                          <a:fillRect/>
                        </a:stretch>
                      </a:blipFill>
                    </p:spPr>
                    <p:txBody>
                      <a:bodyPr/>
                      <a:lstStyle/>
                      <a:p>
                        <a:r>
                          <a:rPr lang="zh-TW" altLang="en-US">
                            <a:noFill/>
                          </a:rPr>
                          <a:t> </a:t>
                        </a:r>
                      </a:p>
                    </p:txBody>
                  </p:sp>
                </mc:Fallback>
              </mc:AlternateContent>
            </p:grpSp>
            <p:grpSp>
              <p:nvGrpSpPr>
                <p:cNvPr id="108" name="群組 107">
                  <a:extLst>
                    <a:ext uri="{FF2B5EF4-FFF2-40B4-BE49-F238E27FC236}">
                      <a16:creationId xmlns:a16="http://schemas.microsoft.com/office/drawing/2014/main" id="{B06F8F8B-0F46-B946-AA46-8ED717AAC8F3}"/>
                    </a:ext>
                  </a:extLst>
                </p:cNvPr>
                <p:cNvGrpSpPr/>
                <p:nvPr/>
              </p:nvGrpSpPr>
              <p:grpSpPr>
                <a:xfrm>
                  <a:off x="10140437" y="3431386"/>
                  <a:ext cx="1487554" cy="1201191"/>
                  <a:chOff x="10140437" y="3431386"/>
                  <a:chExt cx="1487554" cy="1201191"/>
                </a:xfrm>
              </p:grpSpPr>
              <p:sp>
                <p:nvSpPr>
                  <p:cNvPr id="15" name="橢圓 5">
                    <a:extLst>
                      <a:ext uri="{FF2B5EF4-FFF2-40B4-BE49-F238E27FC236}">
                        <a16:creationId xmlns:a16="http://schemas.microsoft.com/office/drawing/2014/main" id="{34D84DA3-52B2-754C-BBCD-85D56DAB7586}"/>
                      </a:ext>
                    </a:extLst>
                  </p:cNvPr>
                  <p:cNvSpPr>
                    <a:spLocks noChangeAspect="1"/>
                  </p:cNvSpPr>
                  <p:nvPr/>
                </p:nvSpPr>
                <p:spPr>
                  <a:xfrm>
                    <a:off x="10140437" y="3660577"/>
                    <a:ext cx="1137384" cy="972000"/>
                  </a:xfrm>
                  <a:prstGeom prst="ellipse">
                    <a:avLst/>
                  </a:prstGeom>
                  <a:solidFill>
                    <a:schemeClr val="accent6">
                      <a:lumMod val="20000"/>
                      <a:lumOff val="80000"/>
                    </a:schemeClr>
                  </a:solidFill>
                  <a:ln w="28575">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8" name="橢圓 12">
                    <a:extLst>
                      <a:ext uri="{FF2B5EF4-FFF2-40B4-BE49-F238E27FC236}">
                        <a16:creationId xmlns:a16="http://schemas.microsoft.com/office/drawing/2014/main" id="{9050C041-70DE-4F4A-AC57-F3B474F1A3DF}"/>
                      </a:ext>
                    </a:extLst>
                  </p:cNvPr>
                  <p:cNvSpPr/>
                  <p:nvPr/>
                </p:nvSpPr>
                <p:spPr>
                  <a:xfrm>
                    <a:off x="10619129" y="3946185"/>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73696F3-4038-E94A-9081-1C2B0C5F148B}"/>
                          </a:ext>
                        </a:extLst>
                      </p:cNvPr>
                      <p:cNvSpPr txBox="1"/>
                      <p:nvPr/>
                    </p:nvSpPr>
                    <p:spPr>
                      <a:xfrm>
                        <a:off x="11032372" y="3431386"/>
                        <a:ext cx="595619" cy="5622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2400" i="1" smtClean="0">
                                  <a:latin typeface="Cambria Math" charset="0"/>
                                  <a:ea typeface="Times New Roman" charset="0"/>
                                  <a:cs typeface="Times New Roman" charset="0"/>
                                </a:rPr>
                                <m:t>𝒴</m:t>
                              </m:r>
                            </m:oMath>
                          </m:oMathPara>
                        </a14:m>
                        <a:endParaRPr kumimoji="1" lang="zh-TW" altLang="en-US" sz="2000" i="1" dirty="0">
                          <a:latin typeface="Times New Roman" charset="0"/>
                          <a:ea typeface="Times New Roman" charset="0"/>
                          <a:cs typeface="Times New Roman" charset="0"/>
                        </a:endParaRPr>
                      </a:p>
                    </p:txBody>
                  </p:sp>
                </mc:Choice>
                <mc:Fallback xmlns="">
                  <p:sp>
                    <p:nvSpPr>
                      <p:cNvPr id="27" name="文字方塊 26">
                        <a:extLst>
                          <a:ext uri="{FF2B5EF4-FFF2-40B4-BE49-F238E27FC236}">
                            <a16:creationId xmlns:a16="http://schemas.microsoft.com/office/drawing/2014/main" id="{A73696F3-4038-E94A-9081-1C2B0C5F148B}"/>
                          </a:ext>
                        </a:extLst>
                      </p:cNvPr>
                      <p:cNvSpPr txBox="1">
                        <a:spLocks noRot="1" noChangeAspect="1" noMove="1" noResize="1" noEditPoints="1" noAdjustHandles="1" noChangeArrowheads="1" noChangeShapeType="1" noTextEdit="1"/>
                      </p:cNvSpPr>
                      <p:nvPr/>
                    </p:nvSpPr>
                    <p:spPr>
                      <a:xfrm>
                        <a:off x="11032372" y="3431386"/>
                        <a:ext cx="595619" cy="562239"/>
                      </a:xfrm>
                      <a:prstGeom prst="rect">
                        <a:avLst/>
                      </a:prstGeom>
                      <a:blipFill>
                        <a:blip r:embed="rId43"/>
                        <a:stretch>
                          <a:fillRect b="-131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TextBox 67">
                        <a:extLst>
                          <a:ext uri="{FF2B5EF4-FFF2-40B4-BE49-F238E27FC236}">
                            <a16:creationId xmlns:a16="http://schemas.microsoft.com/office/drawing/2014/main" id="{BD797E03-EAF0-F843-8497-775A07A233C6}"/>
                          </a:ext>
                        </a:extLst>
                      </p:cNvPr>
                      <p:cNvSpPr txBox="1"/>
                      <p:nvPr/>
                    </p:nvSpPr>
                    <p:spPr>
                      <a:xfrm>
                        <a:off x="10673333" y="3898783"/>
                        <a:ext cx="474382" cy="4872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Times New Roman" charset="0"/>
                                  <a:cs typeface="Times New Roman" charset="0"/>
                                </a:rPr>
                                <m:t>𝑦</m:t>
                              </m:r>
                            </m:oMath>
                          </m:oMathPara>
                        </a14:m>
                        <a:endParaRPr lang="en-US" sz="2000" i="1" dirty="0">
                          <a:latin typeface="Times New Roman" charset="0"/>
                          <a:ea typeface="Times New Roman" charset="0"/>
                          <a:cs typeface="Times New Roman" charset="0"/>
                        </a:endParaRPr>
                      </a:p>
                    </p:txBody>
                  </p:sp>
                </mc:Choice>
                <mc:Fallback xmlns="">
                  <p:sp>
                    <p:nvSpPr>
                      <p:cNvPr id="28" name="TextBox 67">
                        <a:extLst>
                          <a:ext uri="{FF2B5EF4-FFF2-40B4-BE49-F238E27FC236}">
                            <a16:creationId xmlns:a16="http://schemas.microsoft.com/office/drawing/2014/main" id="{BD797E03-EAF0-F843-8497-775A07A233C6}"/>
                          </a:ext>
                        </a:extLst>
                      </p:cNvPr>
                      <p:cNvSpPr txBox="1">
                        <a:spLocks noRot="1" noChangeAspect="1" noMove="1" noResize="1" noEditPoints="1" noAdjustHandles="1" noChangeArrowheads="1" noChangeShapeType="1" noTextEdit="1"/>
                      </p:cNvSpPr>
                      <p:nvPr/>
                    </p:nvSpPr>
                    <p:spPr>
                      <a:xfrm>
                        <a:off x="10673333" y="3898783"/>
                        <a:ext cx="474382" cy="487274"/>
                      </a:xfrm>
                      <a:prstGeom prst="rect">
                        <a:avLst/>
                      </a:prstGeom>
                      <a:blipFill>
                        <a:blip r:embed="rId44"/>
                        <a:stretch>
                          <a:fillRect b="-625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9" name="TextBox 67">
                      <a:extLst>
                        <a:ext uri="{FF2B5EF4-FFF2-40B4-BE49-F238E27FC236}">
                          <a16:creationId xmlns:a16="http://schemas.microsoft.com/office/drawing/2014/main" id="{50A37F90-FA26-2D49-A32C-4FA958A0BE7B}"/>
                        </a:ext>
                      </a:extLst>
                    </p:cNvPr>
                    <p:cNvSpPr txBox="1"/>
                    <p:nvPr/>
                  </p:nvSpPr>
                  <p:spPr>
                    <a:xfrm>
                      <a:off x="7519637" y="3121786"/>
                      <a:ext cx="767907" cy="5622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𝐸</m:t>
                                </m:r>
                              </m:e>
                              <m:sub>
                                <m:r>
                                  <a:rPr lang="en-US" altLang="zh-TW" sz="2400" i="1" smtClean="0">
                                    <a:latin typeface="Cambria Math" charset="0"/>
                                    <a:ea typeface="Times New Roman" charset="0"/>
                                    <a:cs typeface="Times New Roman" charset="0"/>
                                  </a:rPr>
                                  <m:t>𝒳</m:t>
                                </m:r>
                              </m:sub>
                            </m:sSub>
                          </m:oMath>
                        </m:oMathPara>
                      </a14:m>
                      <a:endParaRPr lang="en-US" sz="2000" dirty="0">
                        <a:latin typeface="Times New Roman" charset="0"/>
                        <a:ea typeface="Times New Roman" charset="0"/>
                        <a:cs typeface="Times New Roman" charset="0"/>
                      </a:endParaRPr>
                    </a:p>
                  </p:txBody>
                </p:sp>
              </mc:Choice>
              <mc:Fallback xmlns="">
                <p:sp>
                  <p:nvSpPr>
                    <p:cNvPr id="29" name="TextBox 67">
                      <a:extLst>
                        <a:ext uri="{FF2B5EF4-FFF2-40B4-BE49-F238E27FC236}">
                          <a16:creationId xmlns:a16="http://schemas.microsoft.com/office/drawing/2014/main" id="{50A37F90-FA26-2D49-A32C-4FA958A0BE7B}"/>
                        </a:ext>
                      </a:extLst>
                    </p:cNvPr>
                    <p:cNvSpPr txBox="1">
                      <a:spLocks noRot="1" noChangeAspect="1" noMove="1" noResize="1" noEditPoints="1" noAdjustHandles="1" noChangeArrowheads="1" noChangeShapeType="1" noTextEdit="1"/>
                    </p:cNvSpPr>
                    <p:nvPr/>
                  </p:nvSpPr>
                  <p:spPr>
                    <a:xfrm>
                      <a:off x="7519637" y="3121786"/>
                      <a:ext cx="767907" cy="562239"/>
                    </a:xfrm>
                    <a:prstGeom prst="rect">
                      <a:avLst/>
                    </a:prstGeom>
                    <a:blipFill>
                      <a:blip r:embed="rId45"/>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TextBox 67">
                      <a:extLst>
                        <a:ext uri="{FF2B5EF4-FFF2-40B4-BE49-F238E27FC236}">
                          <a16:creationId xmlns:a16="http://schemas.microsoft.com/office/drawing/2014/main" id="{1ED49B3F-3D59-B647-BEB5-AA0F193C2530}"/>
                        </a:ext>
                      </a:extLst>
                    </p:cNvPr>
                    <p:cNvSpPr txBox="1"/>
                    <p:nvPr/>
                  </p:nvSpPr>
                  <p:spPr>
                    <a:xfrm>
                      <a:off x="9380837" y="3123314"/>
                      <a:ext cx="753824" cy="6026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𝐺</m:t>
                                </m:r>
                              </m:e>
                              <m:sub>
                                <m:r>
                                  <a:rPr lang="en-US" altLang="zh-TW" sz="2400" i="1" smtClean="0">
                                    <a:latin typeface="Cambria Math" charset="0"/>
                                    <a:ea typeface="Times New Roman" charset="0"/>
                                    <a:cs typeface="Times New Roman" charset="0"/>
                                  </a:rPr>
                                  <m:t>𝒴</m:t>
                                </m:r>
                              </m:sub>
                            </m:sSub>
                          </m:oMath>
                        </m:oMathPara>
                      </a14:m>
                      <a:endParaRPr lang="en-US" sz="2000" dirty="0">
                        <a:latin typeface="Times New Roman" charset="0"/>
                        <a:ea typeface="Times New Roman" charset="0"/>
                        <a:cs typeface="Times New Roman" charset="0"/>
                      </a:endParaRPr>
                    </a:p>
                  </p:txBody>
                </p:sp>
              </mc:Choice>
              <mc:Fallback xmlns="">
                <p:sp>
                  <p:nvSpPr>
                    <p:cNvPr id="31" name="TextBox 67">
                      <a:extLst>
                        <a:ext uri="{FF2B5EF4-FFF2-40B4-BE49-F238E27FC236}">
                          <a16:creationId xmlns:a16="http://schemas.microsoft.com/office/drawing/2014/main" id="{1ED49B3F-3D59-B647-BEB5-AA0F193C2530}"/>
                        </a:ext>
                      </a:extLst>
                    </p:cNvPr>
                    <p:cNvSpPr txBox="1">
                      <a:spLocks noRot="1" noChangeAspect="1" noMove="1" noResize="1" noEditPoints="1" noAdjustHandles="1" noChangeArrowheads="1" noChangeShapeType="1" noTextEdit="1"/>
                    </p:cNvSpPr>
                    <p:nvPr/>
                  </p:nvSpPr>
                  <p:spPr>
                    <a:xfrm>
                      <a:off x="9380837" y="3123314"/>
                      <a:ext cx="753824" cy="602611"/>
                    </a:xfrm>
                    <a:prstGeom prst="rect">
                      <a:avLst/>
                    </a:prstGeom>
                    <a:blipFill>
                      <a:blip r:embed="rId46"/>
                      <a:stretch>
                        <a:fillRect b="-1282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TextBox 67">
                      <a:extLst>
                        <a:ext uri="{FF2B5EF4-FFF2-40B4-BE49-F238E27FC236}">
                          <a16:creationId xmlns:a16="http://schemas.microsoft.com/office/drawing/2014/main" id="{CC1F17F8-21A7-0841-B245-C2C9D6BE8C6D}"/>
                        </a:ext>
                      </a:extLst>
                    </p:cNvPr>
                    <p:cNvSpPr txBox="1"/>
                    <p:nvPr/>
                  </p:nvSpPr>
                  <p:spPr>
                    <a:xfrm>
                      <a:off x="8382231" y="3465182"/>
                      <a:ext cx="924274" cy="4800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ea typeface="Times New Roman" charset="0"/>
                                    <a:cs typeface="Times New Roman" charset="0"/>
                                  </a:rPr>
                                </m:ctrlPr>
                              </m:sSubPr>
                              <m:e>
                                <m:r>
                                  <a:rPr lang="en-US" altLang="zh-TW" b="0" i="1" smtClean="0">
                                    <a:latin typeface="Cambria Math" charset="0"/>
                                    <a:ea typeface="Times New Roman" charset="0"/>
                                    <a:cs typeface="Times New Roman" charset="0"/>
                                  </a:rPr>
                                  <m:t>𝑧</m:t>
                                </m:r>
                              </m:e>
                              <m:sub>
                                <m:r>
                                  <a:rPr lang="is-IS" altLang="zh-TW" i="1">
                                    <a:latin typeface="Cambria Math" charset="0"/>
                                    <a:ea typeface="Times New Roman" charset="0"/>
                                    <a:cs typeface="Times New Roman" charset="0"/>
                                  </a:rPr>
                                  <m:t>𝒳</m:t>
                                </m:r>
                                <m:r>
                                  <a:rPr lang="is-IS" altLang="zh-TW" b="0" i="1" smtClean="0">
                                    <a:latin typeface="Cambria Math" charset="0"/>
                                    <a:ea typeface="Times New Roman" charset="0"/>
                                    <a:cs typeface="Times New Roman" charset="0"/>
                                  </a:rPr>
                                  <m:t>→</m:t>
                                </m:r>
                                <m:r>
                                  <a:rPr lang="en-US" altLang="zh-TW" i="1">
                                    <a:latin typeface="Cambria Math" charset="0"/>
                                    <a:ea typeface="Times New Roman" charset="0"/>
                                    <a:cs typeface="Times New Roman" charset="0"/>
                                  </a:rPr>
                                  <m:t>𝒴</m:t>
                                </m:r>
                              </m:sub>
                            </m:sSub>
                          </m:oMath>
                        </m:oMathPara>
                      </a14:m>
                      <a:endParaRPr lang="en-US" i="1" dirty="0">
                        <a:latin typeface="Times New Roman" charset="0"/>
                        <a:ea typeface="Times New Roman" charset="0"/>
                        <a:cs typeface="Times New Roman" charset="0"/>
                      </a:endParaRPr>
                    </a:p>
                  </p:txBody>
                </p:sp>
              </mc:Choice>
              <mc:Fallback xmlns="">
                <p:sp>
                  <p:nvSpPr>
                    <p:cNvPr id="34" name="TextBox 67">
                      <a:extLst>
                        <a:ext uri="{FF2B5EF4-FFF2-40B4-BE49-F238E27FC236}">
                          <a16:creationId xmlns:a16="http://schemas.microsoft.com/office/drawing/2014/main" id="{CC1F17F8-21A7-0841-B245-C2C9D6BE8C6D}"/>
                        </a:ext>
                      </a:extLst>
                    </p:cNvPr>
                    <p:cNvSpPr txBox="1">
                      <a:spLocks noRot="1" noChangeAspect="1" noMove="1" noResize="1" noEditPoints="1" noAdjustHandles="1" noChangeArrowheads="1" noChangeShapeType="1" noTextEdit="1"/>
                    </p:cNvSpPr>
                    <p:nvPr/>
                  </p:nvSpPr>
                  <p:spPr>
                    <a:xfrm>
                      <a:off x="8382231" y="3465182"/>
                      <a:ext cx="924274" cy="480089"/>
                    </a:xfrm>
                    <a:prstGeom prst="rect">
                      <a:avLst/>
                    </a:prstGeom>
                    <a:blipFill>
                      <a:blip r:embed="rId47"/>
                      <a:stretch>
                        <a:fillRect b="-62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19">
                      <a:extLst>
                        <a:ext uri="{FF2B5EF4-FFF2-40B4-BE49-F238E27FC236}">
                          <a16:creationId xmlns:a16="http://schemas.microsoft.com/office/drawing/2014/main" id="{F1C2AD7E-FB5D-5E4C-8906-E9A7BAF52AD6}"/>
                        </a:ext>
                      </a:extLst>
                    </p:cNvPr>
                    <p:cNvSpPr txBox="1"/>
                    <p:nvPr/>
                  </p:nvSpPr>
                  <p:spPr>
                    <a:xfrm>
                      <a:off x="8234621" y="2555992"/>
                      <a:ext cx="1227899" cy="60261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TW" sz="2400" i="1" smtClean="0">
                                    <a:latin typeface="Cambria Math" panose="02040503050406030204" pitchFamily="18" charset="0"/>
                                    <a:ea typeface="Times New Roman" charset="0"/>
                                    <a:cs typeface="Times New Roman" charset="0"/>
                                  </a:rPr>
                                </m:ctrlPr>
                              </m:sSubPr>
                              <m:e>
                                <m:r>
                                  <a:rPr kumimoji="1" lang="zh-TW" altLang="en-US" sz="2400" i="1">
                                    <a:latin typeface="Cambria Math" charset="0"/>
                                    <a:ea typeface="Times New Roman" charset="0"/>
                                    <a:cs typeface="Times New Roman" charset="0"/>
                                  </a:rPr>
                                  <m:t>𝒵</m:t>
                                </m:r>
                              </m:e>
                              <m:sub>
                                <m:r>
                                  <a:rPr kumimoji="1" lang="is-IS" altLang="zh-TW" sz="2400" i="1">
                                    <a:latin typeface="Cambria Math" charset="0"/>
                                    <a:ea typeface="Times New Roman" charset="0"/>
                                    <a:cs typeface="Times New Roman" charset="0"/>
                                  </a:rPr>
                                  <m:t>𝒳</m:t>
                                </m:r>
                                <m:r>
                                  <a:rPr kumimoji="1" lang="is-IS" altLang="zh-TW" sz="2400" i="1" smtClean="0">
                                    <a:latin typeface="Cambria Math" charset="0"/>
                                    <a:ea typeface="Times New Roman" charset="0"/>
                                    <a:cs typeface="Times New Roman" charset="0"/>
                                  </a:rPr>
                                  <m:t>→</m:t>
                                </m:r>
                                <m:r>
                                  <a:rPr kumimoji="1" lang="en-US" altLang="zh-TW" sz="2400" i="1">
                                    <a:latin typeface="Cambria Math" charset="0"/>
                                    <a:ea typeface="Times New Roman" charset="0"/>
                                    <a:cs typeface="Times New Roman" charset="0"/>
                                  </a:rPr>
                                  <m:t>𝒴</m:t>
                                </m:r>
                              </m:sub>
                            </m:sSub>
                          </m:oMath>
                        </m:oMathPara>
                      </a14:m>
                      <a:endParaRPr kumimoji="1" lang="zh-TW" altLang="en-US" sz="2000" dirty="0">
                        <a:latin typeface="Times New Roman" charset="0"/>
                        <a:ea typeface="Times New Roman" charset="0"/>
                        <a:cs typeface="Times New Roman" charset="0"/>
                      </a:endParaRPr>
                    </a:p>
                  </p:txBody>
                </p:sp>
              </mc:Choice>
              <mc:Fallback xmlns="">
                <p:sp>
                  <p:nvSpPr>
                    <p:cNvPr id="36" name="文字方塊 19">
                      <a:extLst>
                        <a:ext uri="{FF2B5EF4-FFF2-40B4-BE49-F238E27FC236}">
                          <a16:creationId xmlns:a16="http://schemas.microsoft.com/office/drawing/2014/main" id="{F1C2AD7E-FB5D-5E4C-8906-E9A7BAF52AD6}"/>
                        </a:ext>
                      </a:extLst>
                    </p:cNvPr>
                    <p:cNvSpPr txBox="1">
                      <a:spLocks noRot="1" noChangeAspect="1" noMove="1" noResize="1" noEditPoints="1" noAdjustHandles="1" noChangeArrowheads="1" noChangeShapeType="1" noTextEdit="1"/>
                    </p:cNvSpPr>
                    <p:nvPr/>
                  </p:nvSpPr>
                  <p:spPr>
                    <a:xfrm>
                      <a:off x="8234621" y="2555992"/>
                      <a:ext cx="1227899" cy="602611"/>
                    </a:xfrm>
                    <a:prstGeom prst="rect">
                      <a:avLst/>
                    </a:prstGeom>
                    <a:blipFill>
                      <a:blip r:embed="rId48"/>
                      <a:stretch>
                        <a:fillRect b="-10000"/>
                      </a:stretch>
                    </a:blipFill>
                  </p:spPr>
                  <p:txBody>
                    <a:bodyPr/>
                    <a:lstStyle/>
                    <a:p>
                      <a:r>
                        <a:rPr lang="zh-TW" altLang="en-US">
                          <a:noFill/>
                        </a:rPr>
                        <a:t> </a:t>
                      </a:r>
                    </a:p>
                  </p:txBody>
                </p:sp>
              </mc:Fallback>
            </mc:AlternateContent>
            <p:cxnSp>
              <p:nvCxnSpPr>
                <p:cNvPr id="17" name="直線箭頭接點 10">
                  <a:extLst>
                    <a:ext uri="{FF2B5EF4-FFF2-40B4-BE49-F238E27FC236}">
                      <a16:creationId xmlns:a16="http://schemas.microsoft.com/office/drawing/2014/main" id="{6159BBE8-F0DD-E946-99A9-FCF2AEDC3619}"/>
                    </a:ext>
                  </a:extLst>
                </p:cNvPr>
                <p:cNvCxnSpPr>
                  <a:cxnSpLocks/>
                </p:cNvCxnSpPr>
                <p:nvPr/>
              </p:nvCxnSpPr>
              <p:spPr>
                <a:xfrm flipV="1">
                  <a:off x="7077946" y="3494307"/>
                  <a:ext cx="1679428" cy="523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10">
                  <a:extLst>
                    <a:ext uri="{FF2B5EF4-FFF2-40B4-BE49-F238E27FC236}">
                      <a16:creationId xmlns:a16="http://schemas.microsoft.com/office/drawing/2014/main" id="{88ACAD99-8DF8-394C-B3AC-B34A635DD9C2}"/>
                    </a:ext>
                  </a:extLst>
                </p:cNvPr>
                <p:cNvCxnSpPr>
                  <a:cxnSpLocks/>
                </p:cNvCxnSpPr>
                <p:nvPr/>
              </p:nvCxnSpPr>
              <p:spPr>
                <a:xfrm>
                  <a:off x="8952757" y="3511241"/>
                  <a:ext cx="1656000" cy="486000"/>
                </a:xfrm>
                <a:prstGeom prst="straightConnector1">
                  <a:avLst/>
                </a:prstGeom>
                <a:ln w="381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13" name="群組 112">
                <a:extLst>
                  <a:ext uri="{FF2B5EF4-FFF2-40B4-BE49-F238E27FC236}">
                    <a16:creationId xmlns:a16="http://schemas.microsoft.com/office/drawing/2014/main" id="{EB7B3B96-EB35-B345-88F6-4768BC8918DA}"/>
                  </a:ext>
                </a:extLst>
              </p:cNvPr>
              <p:cNvGrpSpPr/>
              <p:nvPr/>
            </p:nvGrpSpPr>
            <p:grpSpPr>
              <a:xfrm>
                <a:off x="7073552" y="4067382"/>
                <a:ext cx="3524456" cy="1561501"/>
                <a:chOff x="7073552" y="4067382"/>
                <a:chExt cx="3524456" cy="1561501"/>
              </a:xfrm>
            </p:grpSpPr>
            <p:sp>
              <p:nvSpPr>
                <p:cNvPr id="22" name="橢圓 6">
                  <a:extLst>
                    <a:ext uri="{FF2B5EF4-FFF2-40B4-BE49-F238E27FC236}">
                      <a16:creationId xmlns:a16="http://schemas.microsoft.com/office/drawing/2014/main" id="{90A367F6-AE24-5148-9B9F-43E0571D1586}"/>
                    </a:ext>
                  </a:extLst>
                </p:cNvPr>
                <p:cNvSpPr>
                  <a:spLocks noChangeAspect="1"/>
                </p:cNvSpPr>
                <p:nvPr/>
              </p:nvSpPr>
              <p:spPr>
                <a:xfrm>
                  <a:off x="8278350" y="4199783"/>
                  <a:ext cx="1137384" cy="972000"/>
                </a:xfrm>
                <a:prstGeom prst="ellipse">
                  <a:avLst/>
                </a:prstGeom>
                <a:solidFill>
                  <a:schemeClr val="accent2">
                    <a:lumMod val="20000"/>
                    <a:lumOff val="80000"/>
                  </a:schemeClr>
                </a:solidFill>
                <a:ln w="28575">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0" name="TextBox 67">
                      <a:extLst>
                        <a:ext uri="{FF2B5EF4-FFF2-40B4-BE49-F238E27FC236}">
                          <a16:creationId xmlns:a16="http://schemas.microsoft.com/office/drawing/2014/main" id="{7F002CE8-0E66-DA4C-8543-58DFDFEDBCCD}"/>
                        </a:ext>
                      </a:extLst>
                    </p:cNvPr>
                    <p:cNvSpPr txBox="1"/>
                    <p:nvPr/>
                  </p:nvSpPr>
                  <p:spPr>
                    <a:xfrm>
                      <a:off x="9380837" y="4273490"/>
                      <a:ext cx="742955" cy="6026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𝐸</m:t>
                                </m:r>
                              </m:e>
                              <m:sub>
                                <m:r>
                                  <a:rPr lang="en-US" altLang="zh-TW" sz="2400" i="1" smtClean="0">
                                    <a:latin typeface="Cambria Math" charset="0"/>
                                    <a:ea typeface="Times New Roman" charset="0"/>
                                    <a:cs typeface="Times New Roman" charset="0"/>
                                  </a:rPr>
                                  <m:t>𝒴</m:t>
                                </m:r>
                              </m:sub>
                            </m:sSub>
                          </m:oMath>
                        </m:oMathPara>
                      </a14:m>
                      <a:endParaRPr lang="en-US" sz="2000" dirty="0">
                        <a:latin typeface="Times New Roman" charset="0"/>
                        <a:ea typeface="Times New Roman" charset="0"/>
                        <a:cs typeface="Times New Roman" charset="0"/>
                      </a:endParaRPr>
                    </a:p>
                  </p:txBody>
                </p:sp>
              </mc:Choice>
              <mc:Fallback xmlns="">
                <p:sp>
                  <p:nvSpPr>
                    <p:cNvPr id="30" name="TextBox 67">
                      <a:extLst>
                        <a:ext uri="{FF2B5EF4-FFF2-40B4-BE49-F238E27FC236}">
                          <a16:creationId xmlns:a16="http://schemas.microsoft.com/office/drawing/2014/main" id="{7F002CE8-0E66-DA4C-8543-58DFDFEDBCCD}"/>
                        </a:ext>
                      </a:extLst>
                    </p:cNvPr>
                    <p:cNvSpPr txBox="1">
                      <a:spLocks noRot="1" noChangeAspect="1" noMove="1" noResize="1" noEditPoints="1" noAdjustHandles="1" noChangeArrowheads="1" noChangeShapeType="1" noTextEdit="1"/>
                    </p:cNvSpPr>
                    <p:nvPr/>
                  </p:nvSpPr>
                  <p:spPr>
                    <a:xfrm>
                      <a:off x="9380837" y="4273490"/>
                      <a:ext cx="742955" cy="602611"/>
                    </a:xfrm>
                    <a:prstGeom prst="rect">
                      <a:avLst/>
                    </a:prstGeom>
                    <a:blipFill>
                      <a:blip r:embed="rId49"/>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TextBox 67">
                      <a:extLst>
                        <a:ext uri="{FF2B5EF4-FFF2-40B4-BE49-F238E27FC236}">
                          <a16:creationId xmlns:a16="http://schemas.microsoft.com/office/drawing/2014/main" id="{2D5C6BDA-6D58-DF4A-AA6D-0BEFA1916120}"/>
                        </a:ext>
                      </a:extLst>
                    </p:cNvPr>
                    <p:cNvSpPr txBox="1"/>
                    <p:nvPr/>
                  </p:nvSpPr>
                  <p:spPr>
                    <a:xfrm>
                      <a:off x="8383637" y="4501249"/>
                      <a:ext cx="924274" cy="480089"/>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altLang="zh-TW" b="0" i="1" smtClean="0">
                                    <a:latin typeface="Cambria Math" panose="02040503050406030204" pitchFamily="18" charset="0"/>
                                    <a:ea typeface="Times New Roman" charset="0"/>
                                    <a:cs typeface="Times New Roman" charset="0"/>
                                  </a:rPr>
                                </m:ctrlPr>
                              </m:sSubPr>
                              <m:e>
                                <m:r>
                                  <a:rPr lang="en-US" altLang="zh-TW" b="0" i="1" smtClean="0">
                                    <a:latin typeface="Cambria Math" charset="0"/>
                                    <a:ea typeface="Times New Roman" charset="0"/>
                                    <a:cs typeface="Times New Roman" charset="0"/>
                                  </a:rPr>
                                  <m:t>𝑧</m:t>
                                </m:r>
                              </m:e>
                              <m:sub>
                                <m:r>
                                  <a:rPr lang="en-US" altLang="zh-TW" b="0" i="1" smtClean="0">
                                    <a:latin typeface="Cambria Math" charset="0"/>
                                    <a:ea typeface="Times New Roman" charset="0"/>
                                    <a:cs typeface="Times New Roman" charset="0"/>
                                  </a:rPr>
                                  <m:t>𝒴</m:t>
                                </m:r>
                                <m:r>
                                  <a:rPr lang="is-IS" altLang="zh-TW" b="0" i="1" smtClean="0">
                                    <a:latin typeface="Cambria Math" charset="0"/>
                                    <a:ea typeface="Times New Roman" charset="0"/>
                                    <a:cs typeface="Times New Roman" charset="0"/>
                                  </a:rPr>
                                  <m:t>→</m:t>
                                </m:r>
                                <m:r>
                                  <a:rPr lang="is-IS" altLang="zh-TW" b="0" i="1" smtClean="0">
                                    <a:latin typeface="Cambria Math" charset="0"/>
                                    <a:ea typeface="Times New Roman" charset="0"/>
                                    <a:cs typeface="Times New Roman" charset="0"/>
                                  </a:rPr>
                                  <m:t>𝒳</m:t>
                                </m:r>
                              </m:sub>
                            </m:sSub>
                          </m:oMath>
                        </m:oMathPara>
                      </a14:m>
                      <a:endParaRPr lang="en-US" i="1" dirty="0">
                        <a:latin typeface="Times New Roman" charset="0"/>
                        <a:ea typeface="Times New Roman" charset="0"/>
                        <a:cs typeface="Times New Roman" charset="0"/>
                      </a:endParaRPr>
                    </a:p>
                  </p:txBody>
                </p:sp>
              </mc:Choice>
              <mc:Fallback xmlns="">
                <p:sp>
                  <p:nvSpPr>
                    <p:cNvPr id="33" name="TextBox 67">
                      <a:extLst>
                        <a:ext uri="{FF2B5EF4-FFF2-40B4-BE49-F238E27FC236}">
                          <a16:creationId xmlns:a16="http://schemas.microsoft.com/office/drawing/2014/main" id="{2D5C6BDA-6D58-DF4A-AA6D-0BEFA1916120}"/>
                        </a:ext>
                      </a:extLst>
                    </p:cNvPr>
                    <p:cNvSpPr txBox="1">
                      <a:spLocks noRot="1" noChangeAspect="1" noMove="1" noResize="1" noEditPoints="1" noAdjustHandles="1" noChangeArrowheads="1" noChangeShapeType="1" noTextEdit="1"/>
                    </p:cNvSpPr>
                    <p:nvPr/>
                  </p:nvSpPr>
                  <p:spPr>
                    <a:xfrm>
                      <a:off x="8383637" y="4501249"/>
                      <a:ext cx="924274" cy="480089"/>
                    </a:xfrm>
                    <a:prstGeom prst="rect">
                      <a:avLst/>
                    </a:prstGeom>
                    <a:blipFill>
                      <a:blip r:embed="rId50"/>
                      <a:stretch>
                        <a:fillRect b="-31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19">
                      <a:extLst>
                        <a:ext uri="{FF2B5EF4-FFF2-40B4-BE49-F238E27FC236}">
                          <a16:creationId xmlns:a16="http://schemas.microsoft.com/office/drawing/2014/main" id="{ED4BD63D-B7FF-9F4C-B690-C8F2E146B6EE}"/>
                        </a:ext>
                      </a:extLst>
                    </p:cNvPr>
                    <p:cNvSpPr txBox="1"/>
                    <p:nvPr/>
                  </p:nvSpPr>
                  <p:spPr>
                    <a:xfrm>
                      <a:off x="8235766" y="5026272"/>
                      <a:ext cx="1227899" cy="60261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TW" sz="2400" i="1" smtClean="0">
                                    <a:latin typeface="Cambria Math" panose="02040503050406030204" pitchFamily="18" charset="0"/>
                                    <a:ea typeface="Times New Roman" charset="0"/>
                                    <a:cs typeface="Times New Roman" charset="0"/>
                                  </a:rPr>
                                </m:ctrlPr>
                              </m:sSubPr>
                              <m:e>
                                <m:r>
                                  <a:rPr kumimoji="1" lang="zh-TW" altLang="en-US" sz="2400" i="1">
                                    <a:latin typeface="Cambria Math" charset="0"/>
                                    <a:ea typeface="Times New Roman" charset="0"/>
                                    <a:cs typeface="Times New Roman" charset="0"/>
                                  </a:rPr>
                                  <m:t>𝒵</m:t>
                                </m:r>
                              </m:e>
                              <m:sub>
                                <m:r>
                                  <a:rPr kumimoji="1" lang="en-US" altLang="zh-TW" sz="2400" i="1" smtClean="0">
                                    <a:latin typeface="Cambria Math" charset="0"/>
                                    <a:ea typeface="Times New Roman" charset="0"/>
                                    <a:cs typeface="Times New Roman" charset="0"/>
                                  </a:rPr>
                                  <m:t>𝒴</m:t>
                                </m:r>
                                <m:r>
                                  <a:rPr kumimoji="1" lang="is-IS" altLang="zh-TW" sz="2400" i="1" smtClean="0">
                                    <a:latin typeface="Cambria Math" charset="0"/>
                                    <a:ea typeface="Times New Roman" charset="0"/>
                                    <a:cs typeface="Times New Roman" charset="0"/>
                                  </a:rPr>
                                  <m:t>→</m:t>
                                </m:r>
                                <m:r>
                                  <a:rPr kumimoji="1" lang="is-IS" altLang="zh-TW" sz="2400" i="1" smtClean="0">
                                    <a:latin typeface="Cambria Math" charset="0"/>
                                    <a:ea typeface="Times New Roman" charset="0"/>
                                    <a:cs typeface="Times New Roman" charset="0"/>
                                  </a:rPr>
                                  <m:t>𝒳</m:t>
                                </m:r>
                              </m:sub>
                            </m:sSub>
                          </m:oMath>
                        </m:oMathPara>
                      </a14:m>
                      <a:endParaRPr kumimoji="1" lang="zh-TW" altLang="en-US" sz="2000" dirty="0">
                        <a:latin typeface="Times New Roman" charset="0"/>
                        <a:ea typeface="Times New Roman" charset="0"/>
                        <a:cs typeface="Times New Roman" charset="0"/>
                      </a:endParaRPr>
                    </a:p>
                  </p:txBody>
                </p:sp>
              </mc:Choice>
              <mc:Fallback xmlns="">
                <p:sp>
                  <p:nvSpPr>
                    <p:cNvPr id="35" name="文字方塊 19">
                      <a:extLst>
                        <a:ext uri="{FF2B5EF4-FFF2-40B4-BE49-F238E27FC236}">
                          <a16:creationId xmlns:a16="http://schemas.microsoft.com/office/drawing/2014/main" id="{ED4BD63D-B7FF-9F4C-B690-C8F2E146B6EE}"/>
                        </a:ext>
                      </a:extLst>
                    </p:cNvPr>
                    <p:cNvSpPr txBox="1">
                      <a:spLocks noRot="1" noChangeAspect="1" noMove="1" noResize="1" noEditPoints="1" noAdjustHandles="1" noChangeArrowheads="1" noChangeShapeType="1" noTextEdit="1"/>
                    </p:cNvSpPr>
                    <p:nvPr/>
                  </p:nvSpPr>
                  <p:spPr>
                    <a:xfrm>
                      <a:off x="8235766" y="5026272"/>
                      <a:ext cx="1227899" cy="602611"/>
                    </a:xfrm>
                    <a:prstGeom prst="rect">
                      <a:avLst/>
                    </a:prstGeom>
                    <a:blipFill>
                      <a:blip r:embed="rId51"/>
                      <a:stretch>
                        <a:fillRect b="-10000"/>
                      </a:stretch>
                    </a:blipFill>
                  </p:spPr>
                  <p:txBody>
                    <a:bodyPr/>
                    <a:lstStyle/>
                    <a:p>
                      <a:r>
                        <a:rPr lang="zh-TW" altLang="en-US">
                          <a:noFill/>
                        </a:rPr>
                        <a:t> </a:t>
                      </a:r>
                    </a:p>
                  </p:txBody>
                </p:sp>
              </mc:Fallback>
            </mc:AlternateContent>
            <p:cxnSp>
              <p:nvCxnSpPr>
                <p:cNvPr id="25" name="直線箭頭接點 13">
                  <a:extLst>
                    <a:ext uri="{FF2B5EF4-FFF2-40B4-BE49-F238E27FC236}">
                      <a16:creationId xmlns:a16="http://schemas.microsoft.com/office/drawing/2014/main" id="{473A2152-85F0-6F4D-ADB5-CB34AF55966B}"/>
                    </a:ext>
                  </a:extLst>
                </p:cNvPr>
                <p:cNvCxnSpPr>
                  <a:cxnSpLocks/>
                </p:cNvCxnSpPr>
                <p:nvPr/>
              </p:nvCxnSpPr>
              <p:spPr>
                <a:xfrm flipH="1">
                  <a:off x="8942008" y="4067382"/>
                  <a:ext cx="1656000" cy="48600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16">
                  <a:extLst>
                    <a:ext uri="{FF2B5EF4-FFF2-40B4-BE49-F238E27FC236}">
                      <a16:creationId xmlns:a16="http://schemas.microsoft.com/office/drawing/2014/main" id="{043ECD54-8679-084C-9544-49A941D2C135}"/>
                    </a:ext>
                  </a:extLst>
                </p:cNvPr>
                <p:cNvSpPr/>
                <p:nvPr/>
              </p:nvSpPr>
              <p:spPr>
                <a:xfrm>
                  <a:off x="8757042" y="4482585"/>
                  <a:ext cx="180000" cy="180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p:cxnSp>
              <p:nvCxnSpPr>
                <p:cNvPr id="26" name="直線箭頭接點 10">
                  <a:extLst>
                    <a:ext uri="{FF2B5EF4-FFF2-40B4-BE49-F238E27FC236}">
                      <a16:creationId xmlns:a16="http://schemas.microsoft.com/office/drawing/2014/main" id="{DC6E5465-3A9C-9948-BB4D-25C391E70C50}"/>
                    </a:ext>
                  </a:extLst>
                </p:cNvPr>
                <p:cNvCxnSpPr>
                  <a:cxnSpLocks/>
                </p:cNvCxnSpPr>
                <p:nvPr/>
              </p:nvCxnSpPr>
              <p:spPr>
                <a:xfrm flipH="1" flipV="1">
                  <a:off x="7073552" y="4080652"/>
                  <a:ext cx="1656000" cy="46800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67">
                      <a:extLst>
                        <a:ext uri="{FF2B5EF4-FFF2-40B4-BE49-F238E27FC236}">
                          <a16:creationId xmlns:a16="http://schemas.microsoft.com/office/drawing/2014/main" id="{744CC870-80F3-5345-BE2B-620439DA868F}"/>
                        </a:ext>
                      </a:extLst>
                    </p:cNvPr>
                    <p:cNvSpPr txBox="1"/>
                    <p:nvPr/>
                  </p:nvSpPr>
                  <p:spPr>
                    <a:xfrm>
                      <a:off x="7519637" y="4273987"/>
                      <a:ext cx="778775" cy="5622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𝐺</m:t>
                                </m:r>
                              </m:e>
                              <m:sub>
                                <m:r>
                                  <a:rPr lang="en-US" altLang="zh-TW" sz="2400" i="1" smtClean="0">
                                    <a:latin typeface="Cambria Math" charset="0"/>
                                    <a:ea typeface="Times New Roman" charset="0"/>
                                    <a:cs typeface="Times New Roman" charset="0"/>
                                  </a:rPr>
                                  <m:t>𝒳</m:t>
                                </m:r>
                              </m:sub>
                            </m:sSub>
                          </m:oMath>
                        </m:oMathPara>
                      </a14:m>
                      <a:endParaRPr lang="en-US" sz="2000" dirty="0">
                        <a:latin typeface="Times New Roman" charset="0"/>
                        <a:ea typeface="Times New Roman" charset="0"/>
                        <a:cs typeface="Times New Roman" charset="0"/>
                      </a:endParaRPr>
                    </a:p>
                  </p:txBody>
                </p:sp>
              </mc:Choice>
              <mc:Fallback xmlns="">
                <p:sp>
                  <p:nvSpPr>
                    <p:cNvPr id="32" name="TextBox 67">
                      <a:extLst>
                        <a:ext uri="{FF2B5EF4-FFF2-40B4-BE49-F238E27FC236}">
                          <a16:creationId xmlns:a16="http://schemas.microsoft.com/office/drawing/2014/main" id="{744CC870-80F3-5345-BE2B-620439DA868F}"/>
                        </a:ext>
                      </a:extLst>
                    </p:cNvPr>
                    <p:cNvSpPr txBox="1">
                      <a:spLocks noRot="1" noChangeAspect="1" noMove="1" noResize="1" noEditPoints="1" noAdjustHandles="1" noChangeArrowheads="1" noChangeShapeType="1" noTextEdit="1"/>
                    </p:cNvSpPr>
                    <p:nvPr/>
                  </p:nvSpPr>
                  <p:spPr>
                    <a:xfrm>
                      <a:off x="7519637" y="4273987"/>
                      <a:ext cx="778775" cy="562239"/>
                    </a:xfrm>
                    <a:prstGeom prst="rect">
                      <a:avLst/>
                    </a:prstGeom>
                    <a:blipFill>
                      <a:blip r:embed="rId52"/>
                      <a:stretch>
                        <a:fillRect b="-2703"/>
                      </a:stretch>
                    </a:blipFill>
                  </p:spPr>
                  <p:txBody>
                    <a:bodyPr/>
                    <a:lstStyle/>
                    <a:p>
                      <a:r>
                        <a:rPr lang="zh-TW" altLang="en-US">
                          <a:noFill/>
                        </a:rPr>
                        <a:t> </a:t>
                      </a:r>
                    </a:p>
                  </p:txBody>
                </p:sp>
              </mc:Fallback>
            </mc:AlternateContent>
          </p:grpSp>
        </p:grpSp>
        <p:sp>
          <p:nvSpPr>
            <p:cNvPr id="105" name="文字方塊 104">
              <a:extLst>
                <a:ext uri="{FF2B5EF4-FFF2-40B4-BE49-F238E27FC236}">
                  <a16:creationId xmlns:a16="http://schemas.microsoft.com/office/drawing/2014/main" id="{33A63D9D-9429-574C-86B7-418D6A1D8ADB}"/>
                </a:ext>
              </a:extLst>
            </p:cNvPr>
            <p:cNvSpPr txBox="1"/>
            <p:nvPr/>
          </p:nvSpPr>
          <p:spPr>
            <a:xfrm>
              <a:off x="6752639" y="2077988"/>
              <a:ext cx="1088760" cy="369332"/>
            </a:xfrm>
            <a:prstGeom prst="rect">
              <a:avLst/>
            </a:prstGeom>
            <a:noFill/>
          </p:spPr>
          <p:txBody>
            <a:bodyPr wrap="none" rtlCol="0">
              <a:spAutoFit/>
            </a:bodyPr>
            <a:lstStyle/>
            <a:p>
              <a:pPr algn="ctr"/>
              <a:r>
                <a:rPr kumimoji="1" lang="en-US" altLang="zh-TW" dirty="0"/>
                <a:t>Domain 1</a:t>
              </a:r>
              <a:endParaRPr kumimoji="1" lang="zh-TW" altLang="en-US" dirty="0"/>
            </a:p>
          </p:txBody>
        </p:sp>
        <p:sp>
          <p:nvSpPr>
            <p:cNvPr id="106" name="文字方塊 105">
              <a:extLst>
                <a:ext uri="{FF2B5EF4-FFF2-40B4-BE49-F238E27FC236}">
                  <a16:creationId xmlns:a16="http://schemas.microsoft.com/office/drawing/2014/main" id="{EFDBFB14-D84B-B843-A5A9-7847945261F2}"/>
                </a:ext>
              </a:extLst>
            </p:cNvPr>
            <p:cNvSpPr txBox="1"/>
            <p:nvPr/>
          </p:nvSpPr>
          <p:spPr>
            <a:xfrm>
              <a:off x="9897857" y="2077988"/>
              <a:ext cx="1088760" cy="369332"/>
            </a:xfrm>
            <a:prstGeom prst="rect">
              <a:avLst/>
            </a:prstGeom>
            <a:noFill/>
          </p:spPr>
          <p:txBody>
            <a:bodyPr wrap="none" rtlCol="0">
              <a:spAutoFit/>
            </a:bodyPr>
            <a:lstStyle/>
            <a:p>
              <a:pPr algn="ctr"/>
              <a:r>
                <a:rPr kumimoji="1" lang="en-US" altLang="zh-TW" dirty="0"/>
                <a:t>Domain 2</a:t>
              </a:r>
              <a:endParaRPr kumimoji="1" lang="zh-TW" altLang="en-US" dirty="0"/>
            </a:p>
          </p:txBody>
        </p:sp>
        <p:sp>
          <p:nvSpPr>
            <p:cNvPr id="112" name="文字方塊 111">
              <a:extLst>
                <a:ext uri="{FF2B5EF4-FFF2-40B4-BE49-F238E27FC236}">
                  <a16:creationId xmlns:a16="http://schemas.microsoft.com/office/drawing/2014/main" id="{8B313811-8D71-7446-8A9E-D1714990328F}"/>
                </a:ext>
              </a:extLst>
            </p:cNvPr>
            <p:cNvSpPr txBox="1"/>
            <p:nvPr/>
          </p:nvSpPr>
          <p:spPr>
            <a:xfrm>
              <a:off x="8148168" y="2077988"/>
              <a:ext cx="1381789" cy="369332"/>
            </a:xfrm>
            <a:prstGeom prst="rect">
              <a:avLst/>
            </a:prstGeom>
            <a:noFill/>
          </p:spPr>
          <p:txBody>
            <a:bodyPr wrap="none" rtlCol="0">
              <a:spAutoFit/>
            </a:bodyPr>
            <a:lstStyle/>
            <a:p>
              <a:pPr algn="ctr"/>
              <a:r>
                <a:rPr kumimoji="1" lang="en-US" altLang="zh-TW" dirty="0"/>
                <a:t>Latent Space</a:t>
              </a:r>
              <a:endParaRPr kumimoji="1" lang="zh-TW" altLang="en-US" dirty="0"/>
            </a:p>
          </p:txBody>
        </p:sp>
      </p:grpSp>
      <p:grpSp>
        <p:nvGrpSpPr>
          <p:cNvPr id="6" name="群組 5">
            <a:extLst>
              <a:ext uri="{FF2B5EF4-FFF2-40B4-BE49-F238E27FC236}">
                <a16:creationId xmlns:a16="http://schemas.microsoft.com/office/drawing/2014/main" id="{1F5516BF-425B-0C4E-AE73-DADEC66CA6A6}"/>
              </a:ext>
            </a:extLst>
          </p:cNvPr>
          <p:cNvGrpSpPr/>
          <p:nvPr/>
        </p:nvGrpSpPr>
        <p:grpSpPr>
          <a:xfrm>
            <a:off x="6560091" y="5001965"/>
            <a:ext cx="5419367" cy="1512026"/>
            <a:chOff x="6560091" y="5230562"/>
            <a:chExt cx="5419367" cy="1512026"/>
          </a:xfrm>
        </p:grpSpPr>
        <p:grpSp>
          <p:nvGrpSpPr>
            <p:cNvPr id="133" name="群組 132">
              <a:extLst>
                <a:ext uri="{FF2B5EF4-FFF2-40B4-BE49-F238E27FC236}">
                  <a16:creationId xmlns:a16="http://schemas.microsoft.com/office/drawing/2014/main" id="{514ACA42-1058-6E4C-B903-BD1DC4D4DB96}"/>
                </a:ext>
              </a:extLst>
            </p:cNvPr>
            <p:cNvGrpSpPr/>
            <p:nvPr/>
          </p:nvGrpSpPr>
          <p:grpSpPr>
            <a:xfrm>
              <a:off x="6560091" y="5230562"/>
              <a:ext cx="4706268" cy="1220093"/>
              <a:chOff x="6187389" y="3169532"/>
              <a:chExt cx="5557466" cy="1493192"/>
            </a:xfrm>
          </p:grpSpPr>
          <mc:AlternateContent xmlns:mc="http://schemas.openxmlformats.org/markup-compatibility/2006" xmlns:a14="http://schemas.microsoft.com/office/drawing/2010/main">
            <mc:Choice Requires="a14">
              <p:sp>
                <p:nvSpPr>
                  <p:cNvPr id="134" name="文字方塊 19">
                    <a:extLst>
                      <a:ext uri="{FF2B5EF4-FFF2-40B4-BE49-F238E27FC236}">
                        <a16:creationId xmlns:a16="http://schemas.microsoft.com/office/drawing/2014/main" id="{969804D8-2B21-1B43-B407-8833E4C57BB7}"/>
                      </a:ext>
                    </a:extLst>
                  </p:cNvPr>
                  <p:cNvSpPr txBox="1"/>
                  <p:nvPr/>
                </p:nvSpPr>
                <p:spPr>
                  <a:xfrm>
                    <a:off x="6187389" y="3400038"/>
                    <a:ext cx="622244" cy="5650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2400" i="1" smtClean="0">
                              <a:latin typeface="Cambria Math" charset="0"/>
                              <a:ea typeface="Times New Roman" charset="0"/>
                              <a:cs typeface="Times New Roman" charset="0"/>
                            </a:rPr>
                            <m:t>𝒳</m:t>
                          </m:r>
                        </m:oMath>
                      </m:oMathPara>
                    </a14:m>
                    <a:endParaRPr kumimoji="1" lang="zh-TW" altLang="en-US" sz="2400" i="1" dirty="0">
                      <a:latin typeface="Times New Roman" charset="0"/>
                      <a:ea typeface="Times New Roman" charset="0"/>
                      <a:cs typeface="Times New Roman" charset="0"/>
                    </a:endParaRPr>
                  </a:p>
                </p:txBody>
              </p:sp>
            </mc:Choice>
            <mc:Fallback xmlns="">
              <p:sp>
                <p:nvSpPr>
                  <p:cNvPr id="134" name="文字方塊 19">
                    <a:extLst>
                      <a:ext uri="{FF2B5EF4-FFF2-40B4-BE49-F238E27FC236}">
                        <a16:creationId xmlns:a16="http://schemas.microsoft.com/office/drawing/2014/main" id="{969804D8-2B21-1B43-B407-8833E4C57BB7}"/>
                      </a:ext>
                    </a:extLst>
                  </p:cNvPr>
                  <p:cNvSpPr txBox="1">
                    <a:spLocks noRot="1" noChangeAspect="1" noMove="1" noResize="1" noEditPoints="1" noAdjustHandles="1" noChangeArrowheads="1" noChangeShapeType="1" noTextEdit="1"/>
                  </p:cNvSpPr>
                  <p:nvPr/>
                </p:nvSpPr>
                <p:spPr>
                  <a:xfrm>
                    <a:off x="6187389" y="3400038"/>
                    <a:ext cx="622244" cy="565001"/>
                  </a:xfrm>
                  <a:prstGeom prst="rect">
                    <a:avLst/>
                  </a:prstGeom>
                  <a:blipFill>
                    <a:blip r:embed="rId53"/>
                    <a:stretch>
                      <a:fillRect/>
                    </a:stretch>
                  </a:blipFill>
                </p:spPr>
                <p:txBody>
                  <a:bodyPr/>
                  <a:lstStyle/>
                  <a:p>
                    <a:r>
                      <a:rPr lang="zh-TW" altLang="en-US">
                        <a:noFill/>
                      </a:rPr>
                      <a:t> </a:t>
                    </a:r>
                  </a:p>
                </p:txBody>
              </p:sp>
            </mc:Fallback>
          </mc:AlternateContent>
          <p:sp>
            <p:nvSpPr>
              <p:cNvPr id="135" name="橢圓 6">
                <a:extLst>
                  <a:ext uri="{FF2B5EF4-FFF2-40B4-BE49-F238E27FC236}">
                    <a16:creationId xmlns:a16="http://schemas.microsoft.com/office/drawing/2014/main" id="{DC129FF1-DE3B-6644-85A7-2689FF89BE85}"/>
                  </a:ext>
                </a:extLst>
              </p:cNvPr>
              <p:cNvSpPr>
                <a:spLocks noChangeAspect="1"/>
              </p:cNvSpPr>
              <p:nvPr/>
            </p:nvSpPr>
            <p:spPr>
              <a:xfrm>
                <a:off x="8362798" y="3690724"/>
                <a:ext cx="1137384" cy="972000"/>
              </a:xfrm>
              <a:prstGeom prst="ellipse">
                <a:avLst/>
              </a:prstGeom>
              <a:solidFill>
                <a:schemeClr val="accent4">
                  <a:lumMod val="20000"/>
                  <a:lumOff val="80000"/>
                </a:schemeClr>
              </a:solidFill>
              <a:ln w="28575">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36" name="橢圓 4">
                <a:extLst>
                  <a:ext uri="{FF2B5EF4-FFF2-40B4-BE49-F238E27FC236}">
                    <a16:creationId xmlns:a16="http://schemas.microsoft.com/office/drawing/2014/main" id="{EE90FC30-6D85-0347-8489-E4A8106112AA}"/>
                  </a:ext>
                </a:extLst>
              </p:cNvPr>
              <p:cNvSpPr>
                <a:spLocks noChangeAspect="1"/>
              </p:cNvSpPr>
              <p:nvPr/>
            </p:nvSpPr>
            <p:spPr>
              <a:xfrm>
                <a:off x="6501596" y="3689727"/>
                <a:ext cx="1137384" cy="972000"/>
              </a:xfrm>
              <a:prstGeom prst="ellipse">
                <a:avLst/>
              </a:prstGeom>
              <a:solidFill>
                <a:schemeClr val="accent1">
                  <a:lumMod val="20000"/>
                  <a:lumOff val="80000"/>
                </a:schemeClr>
              </a:solidFill>
              <a:ln w="28575">
                <a:solidFill>
                  <a:schemeClr val="accent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37" name="橢圓 5">
                <a:extLst>
                  <a:ext uri="{FF2B5EF4-FFF2-40B4-BE49-F238E27FC236}">
                    <a16:creationId xmlns:a16="http://schemas.microsoft.com/office/drawing/2014/main" id="{E6A768AA-85E9-3746-9DB6-A24552422E13}"/>
                  </a:ext>
                </a:extLst>
              </p:cNvPr>
              <p:cNvSpPr>
                <a:spLocks noChangeAspect="1"/>
              </p:cNvSpPr>
              <p:nvPr/>
            </p:nvSpPr>
            <p:spPr>
              <a:xfrm>
                <a:off x="10222203" y="3646315"/>
                <a:ext cx="1137384" cy="972000"/>
              </a:xfrm>
              <a:prstGeom prst="ellipse">
                <a:avLst/>
              </a:prstGeom>
              <a:solidFill>
                <a:schemeClr val="accent6">
                  <a:lumMod val="20000"/>
                  <a:lumOff val="80000"/>
                </a:schemeClr>
              </a:solidFill>
              <a:ln w="28575">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38" name="橢圓 7">
                <a:extLst>
                  <a:ext uri="{FF2B5EF4-FFF2-40B4-BE49-F238E27FC236}">
                    <a16:creationId xmlns:a16="http://schemas.microsoft.com/office/drawing/2014/main" id="{A289B56C-FF5E-7A49-B92F-05A8E68B27E3}"/>
                  </a:ext>
                </a:extLst>
              </p:cNvPr>
              <p:cNvSpPr/>
              <p:nvPr/>
            </p:nvSpPr>
            <p:spPr>
              <a:xfrm>
                <a:off x="6980288" y="3975123"/>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p:cxnSp>
            <p:nvCxnSpPr>
              <p:cNvPr id="139" name="直線箭頭接點 10">
                <a:extLst>
                  <a:ext uri="{FF2B5EF4-FFF2-40B4-BE49-F238E27FC236}">
                    <a16:creationId xmlns:a16="http://schemas.microsoft.com/office/drawing/2014/main" id="{BA24C73D-838B-0143-BE9E-60523A3D19EE}"/>
                  </a:ext>
                </a:extLst>
              </p:cNvPr>
              <p:cNvCxnSpPr>
                <a:cxnSpLocks/>
              </p:cNvCxnSpPr>
              <p:nvPr/>
            </p:nvCxnSpPr>
            <p:spPr>
              <a:xfrm>
                <a:off x="7178374" y="4025524"/>
                <a:ext cx="1656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0" name="橢圓 12">
                <a:extLst>
                  <a:ext uri="{FF2B5EF4-FFF2-40B4-BE49-F238E27FC236}">
                    <a16:creationId xmlns:a16="http://schemas.microsoft.com/office/drawing/2014/main" id="{C7F8D6F8-8352-A947-A759-0BA9EFF2CA17}"/>
                  </a:ext>
                </a:extLst>
              </p:cNvPr>
              <p:cNvSpPr/>
              <p:nvPr/>
            </p:nvSpPr>
            <p:spPr>
              <a:xfrm>
                <a:off x="10700895" y="3975123"/>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41" name="橢圓 16">
                <a:extLst>
                  <a:ext uri="{FF2B5EF4-FFF2-40B4-BE49-F238E27FC236}">
                    <a16:creationId xmlns:a16="http://schemas.microsoft.com/office/drawing/2014/main" id="{E7B9B5C1-65B1-F543-9655-1A80D3E650BC}"/>
                  </a:ext>
                </a:extLst>
              </p:cNvPr>
              <p:cNvSpPr/>
              <p:nvPr/>
            </p:nvSpPr>
            <p:spPr>
              <a:xfrm>
                <a:off x="8841490" y="3975123"/>
                <a:ext cx="180000" cy="18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p:cxnSp>
            <p:nvCxnSpPr>
              <p:cNvPr id="142" name="直線箭頭接點 13">
                <a:extLst>
                  <a:ext uri="{FF2B5EF4-FFF2-40B4-BE49-F238E27FC236}">
                    <a16:creationId xmlns:a16="http://schemas.microsoft.com/office/drawing/2014/main" id="{618E964F-103A-A74D-9C8B-F0E98CFB2378}"/>
                  </a:ext>
                </a:extLst>
              </p:cNvPr>
              <p:cNvCxnSpPr>
                <a:cxnSpLocks/>
              </p:cNvCxnSpPr>
              <p:nvPr/>
            </p:nvCxnSpPr>
            <p:spPr>
              <a:xfrm rot="10800000" flipH="1">
                <a:off x="9057792" y="4026958"/>
                <a:ext cx="1620000" cy="0"/>
              </a:xfrm>
              <a:prstGeom prst="straightConnector1">
                <a:avLst/>
              </a:prstGeom>
              <a:ln w="381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67">
                    <a:extLst>
                      <a:ext uri="{FF2B5EF4-FFF2-40B4-BE49-F238E27FC236}">
                        <a16:creationId xmlns:a16="http://schemas.microsoft.com/office/drawing/2014/main" id="{334F1ABC-6899-8643-B85F-789C30441FB4}"/>
                      </a:ext>
                    </a:extLst>
                  </p:cNvPr>
                  <p:cNvSpPr txBox="1"/>
                  <p:nvPr/>
                </p:nvSpPr>
                <p:spPr>
                  <a:xfrm>
                    <a:off x="7601403" y="3429924"/>
                    <a:ext cx="759672" cy="5650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𝐸</m:t>
                              </m:r>
                            </m:e>
                            <m:sub>
                              <m:r>
                                <a:rPr lang="en-US" altLang="zh-TW" sz="2400" i="1" smtClean="0">
                                  <a:latin typeface="Cambria Math" charset="0"/>
                                  <a:ea typeface="Times New Roman" charset="0"/>
                                  <a:cs typeface="Times New Roman" charset="0"/>
                                </a:rPr>
                                <m:t>𝒳</m:t>
                              </m:r>
                            </m:sub>
                          </m:sSub>
                        </m:oMath>
                      </m:oMathPara>
                    </a14:m>
                    <a:endParaRPr lang="en-US" sz="2400" dirty="0">
                      <a:latin typeface="Times New Roman" charset="0"/>
                      <a:ea typeface="Times New Roman" charset="0"/>
                      <a:cs typeface="Times New Roman" charset="0"/>
                    </a:endParaRPr>
                  </a:p>
                </p:txBody>
              </p:sp>
            </mc:Choice>
            <mc:Fallback xmlns="">
              <p:sp>
                <p:nvSpPr>
                  <p:cNvPr id="143" name="TextBox 67">
                    <a:extLst>
                      <a:ext uri="{FF2B5EF4-FFF2-40B4-BE49-F238E27FC236}">
                        <a16:creationId xmlns:a16="http://schemas.microsoft.com/office/drawing/2014/main" id="{334F1ABC-6899-8643-B85F-789C30441FB4}"/>
                      </a:ext>
                    </a:extLst>
                  </p:cNvPr>
                  <p:cNvSpPr txBox="1">
                    <a:spLocks noRot="1" noChangeAspect="1" noMove="1" noResize="1" noEditPoints="1" noAdjustHandles="1" noChangeArrowheads="1" noChangeShapeType="1" noTextEdit="1"/>
                  </p:cNvSpPr>
                  <p:nvPr/>
                </p:nvSpPr>
                <p:spPr>
                  <a:xfrm>
                    <a:off x="7601403" y="3429924"/>
                    <a:ext cx="759672" cy="565001"/>
                  </a:xfrm>
                  <a:prstGeom prst="rect">
                    <a:avLst/>
                  </a:prstGeom>
                  <a:blipFill>
                    <a:blip r:embed="rId54"/>
                    <a:stretch>
                      <a:fillRect b="-270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TextBox 67">
                    <a:extLst>
                      <a:ext uri="{FF2B5EF4-FFF2-40B4-BE49-F238E27FC236}">
                        <a16:creationId xmlns:a16="http://schemas.microsoft.com/office/drawing/2014/main" id="{C95C8634-F156-6F40-B871-8715C3F50063}"/>
                      </a:ext>
                    </a:extLst>
                  </p:cNvPr>
                  <p:cNvSpPr txBox="1"/>
                  <p:nvPr/>
                </p:nvSpPr>
                <p:spPr>
                  <a:xfrm>
                    <a:off x="9462602" y="4036322"/>
                    <a:ext cx="734987" cy="6055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𝐸</m:t>
                              </m:r>
                            </m:e>
                            <m:sub>
                              <m:r>
                                <a:rPr lang="en-US" altLang="zh-TW" sz="2400" i="1" smtClean="0">
                                  <a:latin typeface="Cambria Math" charset="0"/>
                                  <a:ea typeface="Times New Roman" charset="0"/>
                                  <a:cs typeface="Times New Roman" charset="0"/>
                                </a:rPr>
                                <m:t>𝒴</m:t>
                              </m:r>
                            </m:sub>
                          </m:sSub>
                        </m:oMath>
                      </m:oMathPara>
                    </a14:m>
                    <a:endParaRPr lang="en-US" sz="2400" dirty="0">
                      <a:latin typeface="Times New Roman" charset="0"/>
                      <a:ea typeface="Times New Roman" charset="0"/>
                      <a:cs typeface="Times New Roman" charset="0"/>
                    </a:endParaRPr>
                  </a:p>
                </p:txBody>
              </p:sp>
            </mc:Choice>
            <mc:Fallback xmlns="">
              <p:sp>
                <p:nvSpPr>
                  <p:cNvPr id="144" name="TextBox 67">
                    <a:extLst>
                      <a:ext uri="{FF2B5EF4-FFF2-40B4-BE49-F238E27FC236}">
                        <a16:creationId xmlns:a16="http://schemas.microsoft.com/office/drawing/2014/main" id="{C95C8634-F156-6F40-B871-8715C3F50063}"/>
                      </a:ext>
                    </a:extLst>
                  </p:cNvPr>
                  <p:cNvSpPr txBox="1">
                    <a:spLocks noRot="1" noChangeAspect="1" noMove="1" noResize="1" noEditPoints="1" noAdjustHandles="1" noChangeArrowheads="1" noChangeShapeType="1" noTextEdit="1"/>
                  </p:cNvSpPr>
                  <p:nvPr/>
                </p:nvSpPr>
                <p:spPr>
                  <a:xfrm>
                    <a:off x="9462602" y="4036322"/>
                    <a:ext cx="734987" cy="605572"/>
                  </a:xfrm>
                  <a:prstGeom prst="rect">
                    <a:avLst/>
                  </a:prstGeom>
                  <a:blipFill>
                    <a:blip r:embed="rId55"/>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TextBox 67">
                    <a:extLst>
                      <a:ext uri="{FF2B5EF4-FFF2-40B4-BE49-F238E27FC236}">
                        <a16:creationId xmlns:a16="http://schemas.microsoft.com/office/drawing/2014/main" id="{BB259A42-1434-7B4D-B6EE-563E2A7B8D8B}"/>
                      </a:ext>
                    </a:extLst>
                  </p:cNvPr>
                  <p:cNvSpPr txBox="1"/>
                  <p:nvPr/>
                </p:nvSpPr>
                <p:spPr>
                  <a:xfrm>
                    <a:off x="9462602" y="3431524"/>
                    <a:ext cx="745740" cy="6055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𝐺</m:t>
                              </m:r>
                            </m:e>
                            <m:sub>
                              <m:r>
                                <a:rPr lang="en-US" altLang="zh-TW" sz="2400" i="1" smtClean="0">
                                  <a:latin typeface="Cambria Math" charset="0"/>
                                  <a:ea typeface="Times New Roman" charset="0"/>
                                  <a:cs typeface="Times New Roman" charset="0"/>
                                </a:rPr>
                                <m:t>𝒴</m:t>
                              </m:r>
                            </m:sub>
                          </m:sSub>
                        </m:oMath>
                      </m:oMathPara>
                    </a14:m>
                    <a:endParaRPr lang="en-US" sz="2400" dirty="0">
                      <a:latin typeface="Times New Roman" charset="0"/>
                      <a:ea typeface="Times New Roman" charset="0"/>
                      <a:cs typeface="Times New Roman" charset="0"/>
                    </a:endParaRPr>
                  </a:p>
                </p:txBody>
              </p:sp>
            </mc:Choice>
            <mc:Fallback xmlns="">
              <p:sp>
                <p:nvSpPr>
                  <p:cNvPr id="145" name="TextBox 67">
                    <a:extLst>
                      <a:ext uri="{FF2B5EF4-FFF2-40B4-BE49-F238E27FC236}">
                        <a16:creationId xmlns:a16="http://schemas.microsoft.com/office/drawing/2014/main" id="{BB259A42-1434-7B4D-B6EE-563E2A7B8D8B}"/>
                      </a:ext>
                    </a:extLst>
                  </p:cNvPr>
                  <p:cNvSpPr txBox="1">
                    <a:spLocks noRot="1" noChangeAspect="1" noMove="1" noResize="1" noEditPoints="1" noAdjustHandles="1" noChangeArrowheads="1" noChangeShapeType="1" noTextEdit="1"/>
                  </p:cNvSpPr>
                  <p:nvPr/>
                </p:nvSpPr>
                <p:spPr>
                  <a:xfrm>
                    <a:off x="9462602" y="3431524"/>
                    <a:ext cx="745740" cy="605572"/>
                  </a:xfrm>
                  <a:prstGeom prst="rect">
                    <a:avLst/>
                  </a:prstGeom>
                  <a:blipFill>
                    <a:blip r:embed="rId56"/>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TextBox 67">
                    <a:extLst>
                      <a:ext uri="{FF2B5EF4-FFF2-40B4-BE49-F238E27FC236}">
                        <a16:creationId xmlns:a16="http://schemas.microsoft.com/office/drawing/2014/main" id="{F520898C-8B4D-094A-83DF-967DCC158938}"/>
                      </a:ext>
                    </a:extLst>
                  </p:cNvPr>
                  <p:cNvSpPr txBox="1"/>
                  <p:nvPr/>
                </p:nvSpPr>
                <p:spPr>
                  <a:xfrm>
                    <a:off x="7601403" y="4035985"/>
                    <a:ext cx="770423" cy="5650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𝐺</m:t>
                              </m:r>
                            </m:e>
                            <m:sub>
                              <m:r>
                                <a:rPr lang="en-US" altLang="zh-TW" sz="2400" i="1" smtClean="0">
                                  <a:latin typeface="Cambria Math" charset="0"/>
                                  <a:ea typeface="Times New Roman" charset="0"/>
                                  <a:cs typeface="Times New Roman" charset="0"/>
                                </a:rPr>
                                <m:t>𝒳</m:t>
                              </m:r>
                            </m:sub>
                          </m:sSub>
                        </m:oMath>
                      </m:oMathPara>
                    </a14:m>
                    <a:endParaRPr lang="en-US" sz="2400" dirty="0">
                      <a:latin typeface="Times New Roman" charset="0"/>
                      <a:ea typeface="Times New Roman" charset="0"/>
                      <a:cs typeface="Times New Roman" charset="0"/>
                    </a:endParaRPr>
                  </a:p>
                </p:txBody>
              </p:sp>
            </mc:Choice>
            <mc:Fallback xmlns="">
              <p:sp>
                <p:nvSpPr>
                  <p:cNvPr id="146" name="TextBox 67">
                    <a:extLst>
                      <a:ext uri="{FF2B5EF4-FFF2-40B4-BE49-F238E27FC236}">
                        <a16:creationId xmlns:a16="http://schemas.microsoft.com/office/drawing/2014/main" id="{F520898C-8B4D-094A-83DF-967DCC158938}"/>
                      </a:ext>
                    </a:extLst>
                  </p:cNvPr>
                  <p:cNvSpPr txBox="1">
                    <a:spLocks noRot="1" noChangeAspect="1" noMove="1" noResize="1" noEditPoints="1" noAdjustHandles="1" noChangeArrowheads="1" noChangeShapeType="1" noTextEdit="1"/>
                  </p:cNvSpPr>
                  <p:nvPr/>
                </p:nvSpPr>
                <p:spPr>
                  <a:xfrm>
                    <a:off x="7601403" y="4035985"/>
                    <a:ext cx="770423" cy="565001"/>
                  </a:xfrm>
                  <a:prstGeom prst="rect">
                    <a:avLst/>
                  </a:prstGeom>
                  <a:blipFill>
                    <a:blip r:embed="rId57"/>
                    <a:stretch>
                      <a:fillRect b="-270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TextBox 67">
                    <a:extLst>
                      <a:ext uri="{FF2B5EF4-FFF2-40B4-BE49-F238E27FC236}">
                        <a16:creationId xmlns:a16="http://schemas.microsoft.com/office/drawing/2014/main" id="{B96F49C6-1D9C-8646-88F4-0A38DF752D85}"/>
                      </a:ext>
                    </a:extLst>
                  </p:cNvPr>
                  <p:cNvSpPr txBox="1"/>
                  <p:nvPr/>
                </p:nvSpPr>
                <p:spPr>
                  <a:xfrm>
                    <a:off x="8704632" y="4073000"/>
                    <a:ext cx="444688" cy="4896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Times New Roman" charset="0"/>
                              <a:cs typeface="Times New Roman" charset="0"/>
                            </a:rPr>
                            <m:t>𝑧</m:t>
                          </m:r>
                        </m:oMath>
                      </m:oMathPara>
                    </a14:m>
                    <a:endParaRPr lang="en-US" sz="2000" i="1" dirty="0">
                      <a:latin typeface="Times New Roman" charset="0"/>
                      <a:ea typeface="Times New Roman" charset="0"/>
                      <a:cs typeface="Times New Roman" charset="0"/>
                    </a:endParaRPr>
                  </a:p>
                </p:txBody>
              </p:sp>
            </mc:Choice>
            <mc:Fallback xmlns="">
              <p:sp>
                <p:nvSpPr>
                  <p:cNvPr id="147" name="TextBox 67">
                    <a:extLst>
                      <a:ext uri="{FF2B5EF4-FFF2-40B4-BE49-F238E27FC236}">
                        <a16:creationId xmlns:a16="http://schemas.microsoft.com/office/drawing/2014/main" id="{B96F49C6-1D9C-8646-88F4-0A38DF752D85}"/>
                      </a:ext>
                    </a:extLst>
                  </p:cNvPr>
                  <p:cNvSpPr txBox="1">
                    <a:spLocks noRot="1" noChangeAspect="1" noMove="1" noResize="1" noEditPoints="1" noAdjustHandles="1" noChangeArrowheads="1" noChangeShapeType="1" noTextEdit="1"/>
                  </p:cNvSpPr>
                  <p:nvPr/>
                </p:nvSpPr>
                <p:spPr>
                  <a:xfrm>
                    <a:off x="8704632" y="4073000"/>
                    <a:ext cx="444688" cy="489668"/>
                  </a:xfrm>
                  <a:prstGeom prst="rect">
                    <a:avLst/>
                  </a:prstGeom>
                  <a:blipFill>
                    <a:blip r:embed="rId58"/>
                    <a:stretch>
                      <a:fillRect/>
                    </a:stretch>
                  </a:blipFill>
                </p:spPr>
                <p:txBody>
                  <a:bodyPr/>
                  <a:lstStyle/>
                  <a:p>
                    <a:r>
                      <a:rPr lang="zh-TW" altLang="en-US">
                        <a:noFill/>
                      </a:rPr>
                      <a:t> </a:t>
                    </a:r>
                  </a:p>
                </p:txBody>
              </p:sp>
            </mc:Fallback>
          </mc:AlternateContent>
          <p:cxnSp>
            <p:nvCxnSpPr>
              <p:cNvPr id="148" name="直線箭頭接點 10">
                <a:extLst>
                  <a:ext uri="{FF2B5EF4-FFF2-40B4-BE49-F238E27FC236}">
                    <a16:creationId xmlns:a16="http://schemas.microsoft.com/office/drawing/2014/main" id="{D2CCD9CA-0B21-C34A-A3DD-0E6738B8CA2D}"/>
                  </a:ext>
                </a:extLst>
              </p:cNvPr>
              <p:cNvCxnSpPr>
                <a:cxnSpLocks/>
              </p:cNvCxnSpPr>
              <p:nvPr/>
            </p:nvCxnSpPr>
            <p:spPr>
              <a:xfrm rot="10800000">
                <a:off x="7154838" y="4108324"/>
                <a:ext cx="1656000"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9" name="直線箭頭接點 13">
                <a:extLst>
                  <a:ext uri="{FF2B5EF4-FFF2-40B4-BE49-F238E27FC236}">
                    <a16:creationId xmlns:a16="http://schemas.microsoft.com/office/drawing/2014/main" id="{1B4996AA-2FFD-5843-80BD-4A1CC7232A34}"/>
                  </a:ext>
                </a:extLst>
              </p:cNvPr>
              <p:cNvCxnSpPr>
                <a:cxnSpLocks/>
              </p:cNvCxnSpPr>
              <p:nvPr/>
            </p:nvCxnSpPr>
            <p:spPr>
              <a:xfrm flipH="1">
                <a:off x="9039937" y="4107834"/>
                <a:ext cx="1620000" cy="0"/>
              </a:xfrm>
              <a:prstGeom prst="straightConnector1">
                <a:avLst/>
              </a:prstGeom>
              <a:ln w="381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文字方塊 19">
                    <a:extLst>
                      <a:ext uri="{FF2B5EF4-FFF2-40B4-BE49-F238E27FC236}">
                        <a16:creationId xmlns:a16="http://schemas.microsoft.com/office/drawing/2014/main" id="{ED5AA412-668D-424B-A452-E5265FB084BD}"/>
                      </a:ext>
                    </a:extLst>
                  </p:cNvPr>
                  <p:cNvSpPr txBox="1"/>
                  <p:nvPr/>
                </p:nvSpPr>
                <p:spPr>
                  <a:xfrm>
                    <a:off x="8698245" y="3169532"/>
                    <a:ext cx="573028" cy="565001"/>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kumimoji="1" lang="zh-TW" altLang="en-US" sz="2400" i="1" smtClean="0">
                              <a:latin typeface="Cambria Math" charset="0"/>
                              <a:ea typeface="Times New Roman" charset="0"/>
                              <a:cs typeface="Times New Roman" charset="0"/>
                            </a:rPr>
                            <m:t>𝒵</m:t>
                          </m:r>
                        </m:oMath>
                      </m:oMathPara>
                    </a14:m>
                    <a:endParaRPr kumimoji="1" lang="zh-TW" altLang="en-US" sz="2400" dirty="0">
                      <a:latin typeface="Times New Roman" charset="0"/>
                      <a:ea typeface="Times New Roman" charset="0"/>
                      <a:cs typeface="Times New Roman" charset="0"/>
                    </a:endParaRPr>
                  </a:p>
                </p:txBody>
              </p:sp>
            </mc:Choice>
            <mc:Fallback xmlns="">
              <p:sp>
                <p:nvSpPr>
                  <p:cNvPr id="150" name="文字方塊 19">
                    <a:extLst>
                      <a:ext uri="{FF2B5EF4-FFF2-40B4-BE49-F238E27FC236}">
                        <a16:creationId xmlns:a16="http://schemas.microsoft.com/office/drawing/2014/main" id="{ED5AA412-668D-424B-A452-E5265FB084BD}"/>
                      </a:ext>
                    </a:extLst>
                  </p:cNvPr>
                  <p:cNvSpPr txBox="1">
                    <a:spLocks noRot="1" noChangeAspect="1" noMove="1" noResize="1" noEditPoints="1" noAdjustHandles="1" noChangeArrowheads="1" noChangeShapeType="1" noTextEdit="1"/>
                  </p:cNvSpPr>
                  <p:nvPr/>
                </p:nvSpPr>
                <p:spPr>
                  <a:xfrm>
                    <a:off x="8698245" y="3169532"/>
                    <a:ext cx="573028" cy="565001"/>
                  </a:xfrm>
                  <a:prstGeom prst="rect">
                    <a:avLst/>
                  </a:prstGeom>
                  <a:blipFill>
                    <a:blip r:embed="rId59"/>
                    <a:stretch>
                      <a:fillRect l="-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TextBox 67">
                    <a:extLst>
                      <a:ext uri="{FF2B5EF4-FFF2-40B4-BE49-F238E27FC236}">
                        <a16:creationId xmlns:a16="http://schemas.microsoft.com/office/drawing/2014/main" id="{E05BA960-EBA8-434D-A6F8-6A170C0282B8}"/>
                      </a:ext>
                    </a:extLst>
                  </p:cNvPr>
                  <p:cNvSpPr txBox="1"/>
                  <p:nvPr/>
                </p:nvSpPr>
                <p:spPr>
                  <a:xfrm>
                    <a:off x="6832242" y="3976747"/>
                    <a:ext cx="463844" cy="4896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charset="0"/>
                              <a:ea typeface="Times New Roman" charset="0"/>
                              <a:cs typeface="Times New Roman" charset="0"/>
                            </a:rPr>
                            <m:t>𝑥</m:t>
                          </m:r>
                        </m:oMath>
                      </m:oMathPara>
                    </a14:m>
                    <a:endParaRPr lang="en-US" sz="2000" i="1" dirty="0">
                      <a:latin typeface="Times New Roman" charset="0"/>
                      <a:ea typeface="Times New Roman" charset="0"/>
                      <a:cs typeface="Times New Roman" charset="0"/>
                    </a:endParaRPr>
                  </a:p>
                </p:txBody>
              </p:sp>
            </mc:Choice>
            <mc:Fallback xmlns="">
              <p:sp>
                <p:nvSpPr>
                  <p:cNvPr id="151" name="TextBox 67">
                    <a:extLst>
                      <a:ext uri="{FF2B5EF4-FFF2-40B4-BE49-F238E27FC236}">
                        <a16:creationId xmlns:a16="http://schemas.microsoft.com/office/drawing/2014/main" id="{E05BA960-EBA8-434D-A6F8-6A170C0282B8}"/>
                      </a:ext>
                    </a:extLst>
                  </p:cNvPr>
                  <p:cNvSpPr txBox="1">
                    <a:spLocks noRot="1" noChangeAspect="1" noMove="1" noResize="1" noEditPoints="1" noAdjustHandles="1" noChangeArrowheads="1" noChangeShapeType="1" noTextEdit="1"/>
                  </p:cNvSpPr>
                  <p:nvPr/>
                </p:nvSpPr>
                <p:spPr>
                  <a:xfrm>
                    <a:off x="6832242" y="3976747"/>
                    <a:ext cx="463844" cy="489668"/>
                  </a:xfrm>
                  <a:prstGeom prst="rect">
                    <a:avLst/>
                  </a:prstGeom>
                  <a:blipFill>
                    <a:blip r:embed="rId6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文字方塊 19">
                    <a:extLst>
                      <a:ext uri="{FF2B5EF4-FFF2-40B4-BE49-F238E27FC236}">
                        <a16:creationId xmlns:a16="http://schemas.microsoft.com/office/drawing/2014/main" id="{8F428D8D-FFC0-FB4A-9388-056771E0C6B3}"/>
                      </a:ext>
                    </a:extLst>
                  </p:cNvPr>
                  <p:cNvSpPr txBox="1"/>
                  <p:nvPr/>
                </p:nvSpPr>
                <p:spPr>
                  <a:xfrm>
                    <a:off x="11155624" y="3400802"/>
                    <a:ext cx="589231" cy="5650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2400" i="1" smtClean="0">
                              <a:latin typeface="Cambria Math" charset="0"/>
                              <a:ea typeface="Times New Roman" charset="0"/>
                              <a:cs typeface="Times New Roman" charset="0"/>
                            </a:rPr>
                            <m:t>𝒴</m:t>
                          </m:r>
                        </m:oMath>
                      </m:oMathPara>
                    </a14:m>
                    <a:endParaRPr kumimoji="1" lang="zh-TW" altLang="en-US" sz="2400" i="1" dirty="0">
                      <a:latin typeface="Times New Roman" charset="0"/>
                      <a:ea typeface="Times New Roman" charset="0"/>
                      <a:cs typeface="Times New Roman" charset="0"/>
                    </a:endParaRPr>
                  </a:p>
                </p:txBody>
              </p:sp>
            </mc:Choice>
            <mc:Fallback xmlns="">
              <p:sp>
                <p:nvSpPr>
                  <p:cNvPr id="152" name="文字方塊 19">
                    <a:extLst>
                      <a:ext uri="{FF2B5EF4-FFF2-40B4-BE49-F238E27FC236}">
                        <a16:creationId xmlns:a16="http://schemas.microsoft.com/office/drawing/2014/main" id="{8F428D8D-FFC0-FB4A-9388-056771E0C6B3}"/>
                      </a:ext>
                    </a:extLst>
                  </p:cNvPr>
                  <p:cNvSpPr txBox="1">
                    <a:spLocks noRot="1" noChangeAspect="1" noMove="1" noResize="1" noEditPoints="1" noAdjustHandles="1" noChangeArrowheads="1" noChangeShapeType="1" noTextEdit="1"/>
                  </p:cNvSpPr>
                  <p:nvPr/>
                </p:nvSpPr>
                <p:spPr>
                  <a:xfrm>
                    <a:off x="11155624" y="3400802"/>
                    <a:ext cx="589231" cy="565002"/>
                  </a:xfrm>
                  <a:prstGeom prst="rect">
                    <a:avLst/>
                  </a:prstGeom>
                  <a:blipFill>
                    <a:blip r:embed="rId61"/>
                    <a:stretch>
                      <a:fillRect b="-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TextBox 67">
                    <a:extLst>
                      <a:ext uri="{FF2B5EF4-FFF2-40B4-BE49-F238E27FC236}">
                        <a16:creationId xmlns:a16="http://schemas.microsoft.com/office/drawing/2014/main" id="{35218ED7-F488-114A-BD28-722994EA484D}"/>
                      </a:ext>
                    </a:extLst>
                  </p:cNvPr>
                  <p:cNvSpPr txBox="1"/>
                  <p:nvPr/>
                </p:nvSpPr>
                <p:spPr>
                  <a:xfrm>
                    <a:off x="10550413" y="3976748"/>
                    <a:ext cx="469295" cy="4896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Times New Roman" charset="0"/>
                              <a:cs typeface="Times New Roman" charset="0"/>
                            </a:rPr>
                            <m:t>𝑦</m:t>
                          </m:r>
                        </m:oMath>
                      </m:oMathPara>
                    </a14:m>
                    <a:endParaRPr lang="en-US" sz="2000" i="1" dirty="0">
                      <a:latin typeface="Times New Roman" charset="0"/>
                      <a:ea typeface="Times New Roman" charset="0"/>
                      <a:cs typeface="Times New Roman" charset="0"/>
                    </a:endParaRPr>
                  </a:p>
                </p:txBody>
              </p:sp>
            </mc:Choice>
            <mc:Fallback xmlns="">
              <p:sp>
                <p:nvSpPr>
                  <p:cNvPr id="153" name="TextBox 67">
                    <a:extLst>
                      <a:ext uri="{FF2B5EF4-FFF2-40B4-BE49-F238E27FC236}">
                        <a16:creationId xmlns:a16="http://schemas.microsoft.com/office/drawing/2014/main" id="{35218ED7-F488-114A-BD28-722994EA484D}"/>
                      </a:ext>
                    </a:extLst>
                  </p:cNvPr>
                  <p:cNvSpPr txBox="1">
                    <a:spLocks noRot="1" noChangeAspect="1" noMove="1" noResize="1" noEditPoints="1" noAdjustHandles="1" noChangeArrowheads="1" noChangeShapeType="1" noTextEdit="1"/>
                  </p:cNvSpPr>
                  <p:nvPr/>
                </p:nvSpPr>
                <p:spPr>
                  <a:xfrm>
                    <a:off x="10550413" y="3976748"/>
                    <a:ext cx="469295" cy="489668"/>
                  </a:xfrm>
                  <a:prstGeom prst="rect">
                    <a:avLst/>
                  </a:prstGeom>
                  <a:blipFill>
                    <a:blip r:embed="rId62"/>
                    <a:stretch>
                      <a:fillRect b="-6250"/>
                    </a:stretch>
                  </a:blipFill>
                </p:spPr>
                <p:txBody>
                  <a:bodyPr/>
                  <a:lstStyle/>
                  <a:p>
                    <a:r>
                      <a:rPr lang="zh-TW" altLang="en-US">
                        <a:noFill/>
                      </a:rPr>
                      <a:t> </a:t>
                    </a:r>
                  </a:p>
                </p:txBody>
              </p:sp>
            </mc:Fallback>
          </mc:AlternateContent>
        </p:grpSp>
        <p:sp>
          <p:nvSpPr>
            <p:cNvPr id="121" name="文字方塊 120">
              <a:extLst>
                <a:ext uri="{FF2B5EF4-FFF2-40B4-BE49-F238E27FC236}">
                  <a16:creationId xmlns:a16="http://schemas.microsoft.com/office/drawing/2014/main" id="{64F3220E-D5BA-7B42-9BF4-0F99DACEE956}"/>
                </a:ext>
              </a:extLst>
            </p:cNvPr>
            <p:cNvSpPr txBox="1"/>
            <p:nvPr/>
          </p:nvSpPr>
          <p:spPr>
            <a:xfrm>
              <a:off x="9546869" y="6404034"/>
              <a:ext cx="2432589" cy="338554"/>
            </a:xfrm>
            <a:prstGeom prst="rect">
              <a:avLst/>
            </a:prstGeom>
            <a:noFill/>
          </p:spPr>
          <p:txBody>
            <a:bodyPr wrap="none" rtlCol="0">
              <a:spAutoFit/>
            </a:bodyPr>
            <a:lstStyle/>
            <a:p>
              <a:r>
                <a:rPr lang="en-US" altLang="zh-TW" sz="1600" dirty="0"/>
                <a:t>[</a:t>
              </a:r>
              <a:r>
                <a:rPr lang="en-US" altLang="zh-TW" sz="1600" b="1" dirty="0"/>
                <a:t>UNIT</a:t>
              </a:r>
              <a:r>
                <a:rPr lang="en-US" altLang="zh-TW" sz="1600" dirty="0"/>
                <a:t>: Liu </a:t>
              </a:r>
              <a:r>
                <a:rPr lang="en-US" altLang="zh-TW" sz="1600" i="1" dirty="0"/>
                <a:t>et al</a:t>
              </a:r>
              <a:r>
                <a:rPr lang="en-US" altLang="zh-TW" sz="1600" dirty="0"/>
                <a:t>. NIPS 2017]</a:t>
              </a:r>
              <a:endParaRPr kumimoji="1" lang="zh-TW" altLang="en-US" sz="1600" dirty="0"/>
            </a:p>
          </p:txBody>
        </p:sp>
      </p:grpSp>
      <p:sp>
        <p:nvSpPr>
          <p:cNvPr id="122" name="投影片編號版面配置區 3">
            <a:extLst>
              <a:ext uri="{FF2B5EF4-FFF2-40B4-BE49-F238E27FC236}">
                <a16:creationId xmlns:a16="http://schemas.microsoft.com/office/drawing/2014/main" id="{A8AF3A3D-52B3-2F40-BB19-4BFF8CEA63DC}"/>
              </a:ext>
            </a:extLst>
          </p:cNvPr>
          <p:cNvSpPr>
            <a:spLocks noGrp="1"/>
          </p:cNvSpPr>
          <p:nvPr>
            <p:ph type="sldNum" sz="quarter" idx="12"/>
          </p:nvPr>
        </p:nvSpPr>
        <p:spPr>
          <a:xfrm>
            <a:off x="9291600" y="6404400"/>
            <a:ext cx="2743200" cy="365125"/>
          </a:xfrm>
        </p:spPr>
        <p:txBody>
          <a:bodyPr/>
          <a:lstStyle/>
          <a:p>
            <a:fld id="{8B53DFEC-A51D-C54B-AF5E-7470F20CC68B}" type="slidenum">
              <a:rPr kumimoji="1" lang="zh-TW" altLang="en-US" smtClean="0"/>
              <a:t>4</a:t>
            </a:fld>
            <a:endParaRPr kumimoji="1" lang="zh-TW" altLang="en-US" dirty="0"/>
          </a:p>
        </p:txBody>
      </p:sp>
    </p:spTree>
    <p:extLst>
      <p:ext uri="{BB962C8B-B14F-4D97-AF65-F5344CB8AC3E}">
        <p14:creationId xmlns:p14="http://schemas.microsoft.com/office/powerpoint/2010/main" val="201553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3C8AF6-C584-8145-B5C1-17DD78224A6F}"/>
              </a:ext>
            </a:extLst>
          </p:cNvPr>
          <p:cNvSpPr>
            <a:spLocks noGrp="1"/>
          </p:cNvSpPr>
          <p:nvPr>
            <p:ph type="title"/>
          </p:nvPr>
        </p:nvSpPr>
        <p:spPr/>
        <p:txBody>
          <a:bodyPr/>
          <a:lstStyle/>
          <a:p>
            <a:r>
              <a:rPr kumimoji="1" lang="en-US" altLang="zh-TW" dirty="0"/>
              <a:t>Related Work</a:t>
            </a:r>
            <a:endParaRPr kumimoji="1" lang="zh-TW" altLang="en-US" dirty="0"/>
          </a:p>
        </p:txBody>
      </p:sp>
      <p:sp>
        <p:nvSpPr>
          <p:cNvPr id="4" name="投影片編號版面配置區 3">
            <a:extLst>
              <a:ext uri="{FF2B5EF4-FFF2-40B4-BE49-F238E27FC236}">
                <a16:creationId xmlns:a16="http://schemas.microsoft.com/office/drawing/2014/main" id="{D125C8DA-FCA5-CA4F-B6F9-6EAE948AE0AE}"/>
              </a:ext>
            </a:extLst>
          </p:cNvPr>
          <p:cNvSpPr>
            <a:spLocks noGrp="1"/>
          </p:cNvSpPr>
          <p:nvPr>
            <p:ph type="sldNum" sz="quarter" idx="12"/>
          </p:nvPr>
        </p:nvSpPr>
        <p:spPr/>
        <p:txBody>
          <a:bodyPr/>
          <a:lstStyle/>
          <a:p>
            <a:fld id="{8B53DFEC-A51D-C54B-AF5E-7470F20CC68B}" type="slidenum">
              <a:rPr kumimoji="1" lang="zh-TW" altLang="en-US" smtClean="0"/>
              <a:t>5</a:t>
            </a:fld>
            <a:endParaRPr kumimoji="1" lang="zh-TW" altLang="en-US"/>
          </a:p>
        </p:txBody>
      </p:sp>
      <p:grpSp>
        <p:nvGrpSpPr>
          <p:cNvPr id="47" name="群組 46">
            <a:extLst>
              <a:ext uri="{FF2B5EF4-FFF2-40B4-BE49-F238E27FC236}">
                <a16:creationId xmlns:a16="http://schemas.microsoft.com/office/drawing/2014/main" id="{08C94FDA-BC6A-5A4A-8C3C-D4C76F78BDDD}"/>
              </a:ext>
            </a:extLst>
          </p:cNvPr>
          <p:cNvGrpSpPr/>
          <p:nvPr/>
        </p:nvGrpSpPr>
        <p:grpSpPr>
          <a:xfrm>
            <a:off x="2061648" y="2899335"/>
            <a:ext cx="612000" cy="693600"/>
            <a:chOff x="4899038" y="1594019"/>
            <a:chExt cx="612000" cy="693600"/>
          </a:xfrm>
          <a:solidFill>
            <a:schemeClr val="accent1"/>
          </a:solidFill>
        </p:grpSpPr>
        <p:sp>
          <p:nvSpPr>
            <p:cNvPr id="48" name="不規則四邊形 47">
              <a:extLst>
                <a:ext uri="{FF2B5EF4-FFF2-40B4-BE49-F238E27FC236}">
                  <a16:creationId xmlns:a16="http://schemas.microsoft.com/office/drawing/2014/main" id="{1B4FF6AC-67FF-F54A-8629-53C16E59B938}"/>
                </a:ext>
              </a:extLst>
            </p:cNvPr>
            <p:cNvSpPr>
              <a:spLocks noChangeAspect="1"/>
            </p:cNvSpPr>
            <p:nvPr/>
          </p:nvSpPr>
          <p:spPr>
            <a:xfrm rot="5400000">
              <a:off x="4858238" y="1634819"/>
              <a:ext cx="693600" cy="612000"/>
            </a:xfrm>
            <a:prstGeom prst="trapezoid">
              <a:avLst>
                <a:gd name="adj" fmla="val 33972"/>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49" name="TextBox 85">
                  <a:extLst>
                    <a:ext uri="{FF2B5EF4-FFF2-40B4-BE49-F238E27FC236}">
                      <a16:creationId xmlns:a16="http://schemas.microsoft.com/office/drawing/2014/main" id="{4FC9D774-EF2D-3042-9F40-CDD6A5B14B56}"/>
                    </a:ext>
                  </a:extLst>
                </p:cNvPr>
                <p:cNvSpPr txBox="1"/>
                <p:nvPr/>
              </p:nvSpPr>
              <p:spPr>
                <a:xfrm>
                  <a:off x="5033260" y="1802320"/>
                  <a:ext cx="343556" cy="276999"/>
                </a:xfrm>
                <a:prstGeom prst="rect">
                  <a:avLst/>
                </a:prstGeom>
                <a:grp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bg1"/>
                                </a:solidFill>
                                <a:latin typeface="Cambria Math" panose="02040503050406030204" pitchFamily="18" charset="0"/>
                                <a:ea typeface="Times New Roman" charset="0"/>
                                <a:cs typeface="Times New Roman" charset="0"/>
                              </a:rPr>
                            </m:ctrlPr>
                          </m:sSubSupPr>
                          <m:e>
                            <m:r>
                              <a:rPr lang="en-US" altLang="zh-TW" b="0" i="1" smtClean="0">
                                <a:solidFill>
                                  <a:schemeClr val="bg1"/>
                                </a:solidFill>
                                <a:latin typeface="Cambria Math" charset="0"/>
                                <a:ea typeface="Times New Roman" charset="0"/>
                                <a:cs typeface="Times New Roman" charset="0"/>
                              </a:rPr>
                              <m:t>𝐸</m:t>
                            </m:r>
                          </m:e>
                          <m:sub>
                            <m:r>
                              <a:rPr lang="en-US" altLang="zh-TW" i="1" smtClean="0">
                                <a:solidFill>
                                  <a:schemeClr val="bg1"/>
                                </a:solidFill>
                                <a:latin typeface="Cambria Math" charset="0"/>
                                <a:ea typeface="Times New Roman" charset="0"/>
                                <a:cs typeface="Times New Roman" charset="0"/>
                              </a:rPr>
                              <m:t>𝒳</m:t>
                            </m:r>
                          </m:sub>
                          <m:sup>
                            <m:r>
                              <a:rPr lang="en-US" altLang="zh-TW" b="0" i="1" smtClean="0">
                                <a:solidFill>
                                  <a:schemeClr val="bg1"/>
                                </a:solidFill>
                                <a:latin typeface="Cambria Math" panose="02040503050406030204" pitchFamily="18" charset="0"/>
                                <a:ea typeface="Times New Roman" charset="0"/>
                                <a:cs typeface="Times New Roman" charset="0"/>
                              </a:rPr>
                              <m:t>𝑐</m:t>
                            </m:r>
                          </m:sup>
                        </m:sSubSup>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49" name="TextBox 85">
                  <a:extLst>
                    <a:ext uri="{FF2B5EF4-FFF2-40B4-BE49-F238E27FC236}">
                      <a16:creationId xmlns:a16="http://schemas.microsoft.com/office/drawing/2014/main" id="{4FC9D774-EF2D-3042-9F40-CDD6A5B14B56}"/>
                    </a:ext>
                  </a:extLst>
                </p:cNvPr>
                <p:cNvSpPr txBox="1">
                  <a:spLocks noRot="1" noChangeAspect="1" noMove="1" noResize="1" noEditPoints="1" noAdjustHandles="1" noChangeArrowheads="1" noChangeShapeType="1" noTextEdit="1"/>
                </p:cNvSpPr>
                <p:nvPr/>
              </p:nvSpPr>
              <p:spPr>
                <a:xfrm>
                  <a:off x="5033260" y="1802320"/>
                  <a:ext cx="343556" cy="276999"/>
                </a:xfrm>
                <a:prstGeom prst="rect">
                  <a:avLst/>
                </a:prstGeom>
                <a:blipFill>
                  <a:blip r:embed="rId3"/>
                  <a:stretch>
                    <a:fillRect l="-14286" r="-3571" b="-13043"/>
                  </a:stretch>
                </a:blipFill>
              </p:spPr>
              <p:txBody>
                <a:bodyPr/>
                <a:lstStyle/>
                <a:p>
                  <a:r>
                    <a:rPr lang="zh-TW" altLang="en-US">
                      <a:noFill/>
                    </a:rPr>
                    <a:t> </a:t>
                  </a:r>
                </a:p>
              </p:txBody>
            </p:sp>
          </mc:Fallback>
        </mc:AlternateContent>
      </p:grpSp>
      <p:cxnSp>
        <p:nvCxnSpPr>
          <p:cNvPr id="53" name="Straight Arrow Connector 270">
            <a:extLst>
              <a:ext uri="{FF2B5EF4-FFF2-40B4-BE49-F238E27FC236}">
                <a16:creationId xmlns:a16="http://schemas.microsoft.com/office/drawing/2014/main" id="{2D9F689B-9730-6D4C-A2AB-7116629BF32C}"/>
              </a:ext>
            </a:extLst>
          </p:cNvPr>
          <p:cNvCxnSpPr>
            <a:cxnSpLocks/>
          </p:cNvCxnSpPr>
          <p:nvPr/>
        </p:nvCxnSpPr>
        <p:spPr>
          <a:xfrm flipV="1">
            <a:off x="1696112" y="3246135"/>
            <a:ext cx="324000" cy="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286">
            <a:extLst>
              <a:ext uri="{FF2B5EF4-FFF2-40B4-BE49-F238E27FC236}">
                <a16:creationId xmlns:a16="http://schemas.microsoft.com/office/drawing/2014/main" id="{B073A4AC-E214-B44F-945D-15615401D2DE}"/>
              </a:ext>
            </a:extLst>
          </p:cNvPr>
          <p:cNvCxnSpPr>
            <a:cxnSpLocks/>
          </p:cNvCxnSpPr>
          <p:nvPr/>
        </p:nvCxnSpPr>
        <p:spPr>
          <a:xfrm flipV="1">
            <a:off x="1679025" y="5003430"/>
            <a:ext cx="324000" cy="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DE3B7FC9-DBBA-494C-8133-F74DE38AE459}"/>
              </a:ext>
            </a:extLst>
          </p:cNvPr>
          <p:cNvGrpSpPr/>
          <p:nvPr/>
        </p:nvGrpSpPr>
        <p:grpSpPr>
          <a:xfrm>
            <a:off x="3123920" y="3766790"/>
            <a:ext cx="612000" cy="693600"/>
            <a:chOff x="4470835" y="4550316"/>
            <a:chExt cx="612000" cy="693600"/>
          </a:xfrm>
        </p:grpSpPr>
        <p:sp>
          <p:nvSpPr>
            <p:cNvPr id="66" name="不規則四邊形 65">
              <a:extLst>
                <a:ext uri="{FF2B5EF4-FFF2-40B4-BE49-F238E27FC236}">
                  <a16:creationId xmlns:a16="http://schemas.microsoft.com/office/drawing/2014/main" id="{5120458B-2241-0C44-96BB-792ACB229D97}"/>
                </a:ext>
              </a:extLst>
            </p:cNvPr>
            <p:cNvSpPr>
              <a:spLocks noChangeAspect="1"/>
            </p:cNvSpPr>
            <p:nvPr/>
          </p:nvSpPr>
          <p:spPr>
            <a:xfrm rot="16200000" flipH="1">
              <a:off x="4430035" y="4591116"/>
              <a:ext cx="693600" cy="612000"/>
            </a:xfrm>
            <a:prstGeom prst="trapezoid">
              <a:avLst>
                <a:gd name="adj" fmla="val 1884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67" name="TextBox 85">
                  <a:extLst>
                    <a:ext uri="{FF2B5EF4-FFF2-40B4-BE49-F238E27FC236}">
                      <a16:creationId xmlns:a16="http://schemas.microsoft.com/office/drawing/2014/main" id="{ED3D3D49-938C-2A48-8EA7-8E8077B3FCC0}"/>
                    </a:ext>
                  </a:extLst>
                </p:cNvPr>
                <p:cNvSpPr txBox="1"/>
                <p:nvPr/>
              </p:nvSpPr>
              <p:spPr>
                <a:xfrm>
                  <a:off x="4608456" y="4746176"/>
                  <a:ext cx="336759" cy="30187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ea typeface="Times New Roman" charset="0"/>
                                <a:cs typeface="Times New Roman" charset="0"/>
                              </a:rPr>
                            </m:ctrlPr>
                          </m:sSubPr>
                          <m:e>
                            <m:r>
                              <a:rPr lang="en-US" b="0" i="1" smtClean="0">
                                <a:solidFill>
                                  <a:schemeClr val="bg1"/>
                                </a:solidFill>
                                <a:latin typeface="Cambria Math" charset="0"/>
                                <a:ea typeface="Times New Roman" charset="0"/>
                                <a:cs typeface="Times New Roman" charset="0"/>
                              </a:rPr>
                              <m:t>𝐺</m:t>
                            </m:r>
                          </m:e>
                          <m:sub>
                            <m:r>
                              <a:rPr lang="en-US" b="0" i="1" smtClean="0">
                                <a:solidFill>
                                  <a:schemeClr val="bg1"/>
                                </a:solidFill>
                                <a:latin typeface="Cambria Math" charset="0"/>
                                <a:ea typeface="Times New Roman" charset="0"/>
                                <a:cs typeface="Times New Roman" charset="0"/>
                              </a:rPr>
                              <m:t>𝒴</m:t>
                            </m:r>
                          </m:sub>
                        </m:sSub>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60" name="TextBox 85">
                  <a:extLst>
                    <a:ext uri="{FF2B5EF4-FFF2-40B4-BE49-F238E27FC236}">
                      <a16:creationId xmlns:a16="http://schemas.microsoft.com/office/drawing/2014/main" id="{4DEDF5AC-E77A-EC47-B3FC-7147624497AA}"/>
                    </a:ext>
                  </a:extLst>
                </p:cNvPr>
                <p:cNvSpPr txBox="1">
                  <a:spLocks noRot="1" noChangeAspect="1" noMove="1" noResize="1" noEditPoints="1" noAdjustHandles="1" noChangeArrowheads="1" noChangeShapeType="1" noTextEdit="1"/>
                </p:cNvSpPr>
                <p:nvPr/>
              </p:nvSpPr>
              <p:spPr>
                <a:xfrm>
                  <a:off x="4608456" y="4746176"/>
                  <a:ext cx="336759" cy="301878"/>
                </a:xfrm>
                <a:prstGeom prst="rect">
                  <a:avLst/>
                </a:prstGeom>
                <a:blipFill>
                  <a:blip r:embed="rId12"/>
                  <a:stretch>
                    <a:fillRect l="-11111" r="-11111" b="-25000"/>
                  </a:stretch>
                </a:blipFill>
              </p:spPr>
              <p:txBody>
                <a:bodyPr/>
                <a:lstStyle/>
                <a:p>
                  <a:r>
                    <a:rPr lang="zh-TW" altLang="en-US">
                      <a:noFill/>
                    </a:rPr>
                    <a:t> </a:t>
                  </a:r>
                </a:p>
              </p:txBody>
            </p:sp>
          </mc:Fallback>
        </mc:AlternateContent>
      </p:grpSp>
      <p:cxnSp>
        <p:nvCxnSpPr>
          <p:cNvPr id="71" name="Straight Arrow Connector 286">
            <a:extLst>
              <a:ext uri="{FF2B5EF4-FFF2-40B4-BE49-F238E27FC236}">
                <a16:creationId xmlns:a16="http://schemas.microsoft.com/office/drawing/2014/main" id="{DDDE5F5B-CFE4-7545-96EE-10F629214602}"/>
              </a:ext>
            </a:extLst>
          </p:cNvPr>
          <p:cNvCxnSpPr>
            <a:cxnSpLocks/>
          </p:cNvCxnSpPr>
          <p:nvPr/>
        </p:nvCxnSpPr>
        <p:spPr>
          <a:xfrm>
            <a:off x="3774395" y="4117606"/>
            <a:ext cx="354676" cy="0"/>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0" name="群組 79">
            <a:extLst>
              <a:ext uri="{FF2B5EF4-FFF2-40B4-BE49-F238E27FC236}">
                <a16:creationId xmlns:a16="http://schemas.microsoft.com/office/drawing/2014/main" id="{7456FAB1-22A2-6849-9B77-FABE02778318}"/>
              </a:ext>
            </a:extLst>
          </p:cNvPr>
          <p:cNvGrpSpPr/>
          <p:nvPr/>
        </p:nvGrpSpPr>
        <p:grpSpPr>
          <a:xfrm>
            <a:off x="2061648" y="4634246"/>
            <a:ext cx="612000" cy="693600"/>
            <a:chOff x="3286088" y="4966900"/>
            <a:chExt cx="612000" cy="693600"/>
          </a:xfrm>
        </p:grpSpPr>
        <p:sp>
          <p:nvSpPr>
            <p:cNvPr id="78" name="不規則四邊形 77">
              <a:extLst>
                <a:ext uri="{FF2B5EF4-FFF2-40B4-BE49-F238E27FC236}">
                  <a16:creationId xmlns:a16="http://schemas.microsoft.com/office/drawing/2014/main" id="{CCBCA9DA-CE20-C84B-97D2-7A14CCDE5EA9}"/>
                </a:ext>
              </a:extLst>
            </p:cNvPr>
            <p:cNvSpPr>
              <a:spLocks noChangeAspect="1"/>
            </p:cNvSpPr>
            <p:nvPr/>
          </p:nvSpPr>
          <p:spPr>
            <a:xfrm rot="5400000">
              <a:off x="3245288" y="5007700"/>
              <a:ext cx="693600" cy="612000"/>
            </a:xfrm>
            <a:prstGeom prst="trapezoid">
              <a:avLst>
                <a:gd name="adj" fmla="val 3397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79" name="TextBox 85">
                  <a:extLst>
                    <a:ext uri="{FF2B5EF4-FFF2-40B4-BE49-F238E27FC236}">
                      <a16:creationId xmlns:a16="http://schemas.microsoft.com/office/drawing/2014/main" id="{A80BA826-26B4-794A-8277-4C62C1A5AC71}"/>
                    </a:ext>
                  </a:extLst>
                </p:cNvPr>
                <p:cNvSpPr txBox="1"/>
                <p:nvPr/>
              </p:nvSpPr>
              <p:spPr>
                <a:xfrm>
                  <a:off x="3426851" y="5158433"/>
                  <a:ext cx="330475" cy="31053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bg1"/>
                                </a:solidFill>
                                <a:latin typeface="Cambria Math" panose="02040503050406030204" pitchFamily="18" charset="0"/>
                                <a:ea typeface="Times New Roman" charset="0"/>
                                <a:cs typeface="Times New Roman" charset="0"/>
                              </a:rPr>
                            </m:ctrlPr>
                          </m:sSubSupPr>
                          <m:e>
                            <m:r>
                              <a:rPr lang="en-US" altLang="zh-TW" i="1">
                                <a:solidFill>
                                  <a:schemeClr val="bg1"/>
                                </a:solidFill>
                                <a:latin typeface="Cambria Math" charset="0"/>
                                <a:ea typeface="Times New Roman" charset="0"/>
                                <a:cs typeface="Times New Roman" charset="0"/>
                              </a:rPr>
                              <m:t>𝐸</m:t>
                            </m:r>
                          </m:e>
                          <m:sub>
                            <m:r>
                              <a:rPr lang="en-US" altLang="zh-TW" i="1" smtClean="0">
                                <a:solidFill>
                                  <a:schemeClr val="bg1"/>
                                </a:solidFill>
                                <a:latin typeface="Cambria Math" charset="0"/>
                                <a:ea typeface="Times New Roman" charset="0"/>
                                <a:cs typeface="Times New Roman" charset="0"/>
                              </a:rPr>
                              <m:t>𝒴</m:t>
                            </m:r>
                          </m:sub>
                          <m:sup>
                            <m:r>
                              <a:rPr lang="en-US" altLang="zh-TW" i="1">
                                <a:solidFill>
                                  <a:schemeClr val="bg1"/>
                                </a:solidFill>
                                <a:latin typeface="Cambria Math" charset="0"/>
                                <a:ea typeface="Times New Roman" charset="0"/>
                                <a:cs typeface="Times New Roman" charset="0"/>
                              </a:rPr>
                              <m:t>𝑎</m:t>
                            </m:r>
                          </m:sup>
                        </m:sSubSup>
                      </m:oMath>
                    </m:oMathPara>
                  </a14:m>
                  <a:endParaRPr lang="en-US" altLang="zh-TW" dirty="0">
                    <a:solidFill>
                      <a:schemeClr val="bg1"/>
                    </a:solidFill>
                    <a:latin typeface="Times New Roman" charset="0"/>
                    <a:ea typeface="Times New Roman" charset="0"/>
                    <a:cs typeface="Times New Roman" charset="0"/>
                  </a:endParaRPr>
                </a:p>
              </p:txBody>
            </p:sp>
          </mc:Choice>
          <mc:Fallback xmlns="">
            <p:sp>
              <p:nvSpPr>
                <p:cNvPr id="79" name="TextBox 85">
                  <a:extLst>
                    <a:ext uri="{FF2B5EF4-FFF2-40B4-BE49-F238E27FC236}">
                      <a16:creationId xmlns:a16="http://schemas.microsoft.com/office/drawing/2014/main" id="{A80BA826-26B4-794A-8277-4C62C1A5AC71}"/>
                    </a:ext>
                  </a:extLst>
                </p:cNvPr>
                <p:cNvSpPr txBox="1">
                  <a:spLocks noRot="1" noChangeAspect="1" noMove="1" noResize="1" noEditPoints="1" noAdjustHandles="1" noChangeArrowheads="1" noChangeShapeType="1" noTextEdit="1"/>
                </p:cNvSpPr>
                <p:nvPr/>
              </p:nvSpPr>
              <p:spPr>
                <a:xfrm>
                  <a:off x="3426851" y="5158433"/>
                  <a:ext cx="330475" cy="310534"/>
                </a:xfrm>
                <a:prstGeom prst="rect">
                  <a:avLst/>
                </a:prstGeom>
                <a:blipFill>
                  <a:blip r:embed="rId13"/>
                  <a:stretch>
                    <a:fillRect l="-11111" r="-7407" b="-16000"/>
                  </a:stretch>
                </a:blipFill>
              </p:spPr>
              <p:txBody>
                <a:bodyPr/>
                <a:lstStyle/>
                <a:p>
                  <a:r>
                    <a:rPr lang="zh-TW" altLang="en-US">
                      <a:noFill/>
                    </a:rPr>
                    <a:t> </a:t>
                  </a:r>
                </a:p>
              </p:txBody>
            </p:sp>
          </mc:Fallback>
        </mc:AlternateContent>
      </p:grpSp>
      <p:grpSp>
        <p:nvGrpSpPr>
          <p:cNvPr id="95" name="群組 94">
            <a:extLst>
              <a:ext uri="{FF2B5EF4-FFF2-40B4-BE49-F238E27FC236}">
                <a16:creationId xmlns:a16="http://schemas.microsoft.com/office/drawing/2014/main" id="{CD1C3D05-9A17-374E-999D-F262972E5A92}"/>
              </a:ext>
            </a:extLst>
          </p:cNvPr>
          <p:cNvGrpSpPr/>
          <p:nvPr/>
        </p:nvGrpSpPr>
        <p:grpSpPr>
          <a:xfrm>
            <a:off x="311001" y="2441639"/>
            <a:ext cx="1332000" cy="1519391"/>
            <a:chOff x="311001" y="2788889"/>
            <a:chExt cx="1332000" cy="1519391"/>
          </a:xfrm>
        </p:grpSpPr>
        <p:grpSp>
          <p:nvGrpSpPr>
            <p:cNvPr id="57" name="群組 56">
              <a:extLst>
                <a:ext uri="{FF2B5EF4-FFF2-40B4-BE49-F238E27FC236}">
                  <a16:creationId xmlns:a16="http://schemas.microsoft.com/office/drawing/2014/main" id="{E7F4CD0F-EC1D-CB46-998C-3032A694A4A0}"/>
                </a:ext>
              </a:extLst>
            </p:cNvPr>
            <p:cNvGrpSpPr/>
            <p:nvPr/>
          </p:nvGrpSpPr>
          <p:grpSpPr>
            <a:xfrm>
              <a:off x="311001" y="2788889"/>
              <a:ext cx="1332000" cy="1519391"/>
              <a:chOff x="2523970" y="1277809"/>
              <a:chExt cx="1332000" cy="1519391"/>
            </a:xfrm>
          </p:grpSpPr>
          <p:sp>
            <p:nvSpPr>
              <p:cNvPr id="58" name="Rectangle: Rounded Corners 290">
                <a:extLst>
                  <a:ext uri="{FF2B5EF4-FFF2-40B4-BE49-F238E27FC236}">
                    <a16:creationId xmlns:a16="http://schemas.microsoft.com/office/drawing/2014/main" id="{C58BFCC2-0A0E-9D41-96FE-A2412C2DE5DA}"/>
                  </a:ext>
                </a:extLst>
              </p:cNvPr>
              <p:cNvSpPr>
                <a:spLocks/>
              </p:cNvSpPr>
              <p:nvPr/>
            </p:nvSpPr>
            <p:spPr>
              <a:xfrm>
                <a:off x="2523970" y="1285200"/>
                <a:ext cx="1332000" cy="1512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FE892430-E686-0A4A-B224-5ECD8B07DE4C}"/>
                      </a:ext>
                    </a:extLst>
                  </p:cNvPr>
                  <p:cNvSpPr txBox="1"/>
                  <p:nvPr/>
                </p:nvSpPr>
                <p:spPr>
                  <a:xfrm>
                    <a:off x="3077082" y="1277809"/>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𝑥</m:t>
                          </m:r>
                        </m:oMath>
                      </m:oMathPara>
                    </a14:m>
                    <a:endParaRPr kumimoji="1" lang="zh-TW" altLang="en-US" dirty="0">
                      <a:solidFill>
                        <a:schemeClr val="bg1"/>
                      </a:solidFill>
                    </a:endParaRPr>
                  </a:p>
                </p:txBody>
              </p:sp>
            </mc:Choice>
            <mc:Fallback xmlns="">
              <p:sp>
                <p:nvSpPr>
                  <p:cNvPr id="93" name="文字方塊 92">
                    <a:extLst>
                      <a:ext uri="{FF2B5EF4-FFF2-40B4-BE49-F238E27FC236}">
                        <a16:creationId xmlns:a16="http://schemas.microsoft.com/office/drawing/2014/main" id="{69527856-8EFB-5845-9067-2C0DC8A35BE4}"/>
                      </a:ext>
                    </a:extLst>
                  </p:cNvPr>
                  <p:cNvSpPr txBox="1">
                    <a:spLocks noRot="1" noChangeAspect="1" noMove="1" noResize="1" noEditPoints="1" noAdjustHandles="1" noChangeArrowheads="1" noChangeShapeType="1" noTextEdit="1"/>
                  </p:cNvSpPr>
                  <p:nvPr/>
                </p:nvSpPr>
                <p:spPr>
                  <a:xfrm>
                    <a:off x="3077082" y="1277809"/>
                    <a:ext cx="183319" cy="276999"/>
                  </a:xfrm>
                  <a:prstGeom prst="rect">
                    <a:avLst/>
                  </a:prstGeom>
                  <a:blipFill>
                    <a:blip r:embed="rId17"/>
                    <a:stretch>
                      <a:fillRect l="-12500" r="-6250"/>
                    </a:stretch>
                  </a:blipFill>
                </p:spPr>
                <p:txBody>
                  <a:bodyPr/>
                  <a:lstStyle/>
                  <a:p>
                    <a:r>
                      <a:rPr lang="zh-TW" altLang="en-US">
                        <a:noFill/>
                      </a:rPr>
                      <a:t> </a:t>
                    </a:r>
                  </a:p>
                </p:txBody>
              </p:sp>
            </mc:Fallback>
          </mc:AlternateContent>
        </p:grpSp>
        <p:pic>
          <p:nvPicPr>
            <p:cNvPr id="92" name="圖片 91">
              <a:extLst>
                <a:ext uri="{FF2B5EF4-FFF2-40B4-BE49-F238E27FC236}">
                  <a16:creationId xmlns:a16="http://schemas.microsoft.com/office/drawing/2014/main" id="{6A6A98A4-F702-3344-BEB9-1A9FB7BF9BF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9190" y="3041942"/>
              <a:ext cx="1170000" cy="1170000"/>
            </a:xfrm>
            <a:prstGeom prst="rect">
              <a:avLst/>
            </a:prstGeom>
            <a:ln w="19050">
              <a:noFill/>
            </a:ln>
          </p:spPr>
        </p:pic>
      </p:grpSp>
      <p:grpSp>
        <p:nvGrpSpPr>
          <p:cNvPr id="96" name="群組 95">
            <a:extLst>
              <a:ext uri="{FF2B5EF4-FFF2-40B4-BE49-F238E27FC236}">
                <a16:creationId xmlns:a16="http://schemas.microsoft.com/office/drawing/2014/main" id="{BE6810A4-5B79-5F46-A4DF-98D57ED5C972}"/>
              </a:ext>
            </a:extLst>
          </p:cNvPr>
          <p:cNvGrpSpPr/>
          <p:nvPr/>
        </p:nvGrpSpPr>
        <p:grpSpPr>
          <a:xfrm>
            <a:off x="313657" y="4121408"/>
            <a:ext cx="1332000" cy="1558394"/>
            <a:chOff x="313657" y="4468658"/>
            <a:chExt cx="1332000" cy="1558394"/>
          </a:xfrm>
        </p:grpSpPr>
        <p:grpSp>
          <p:nvGrpSpPr>
            <p:cNvPr id="54" name="群組 53">
              <a:extLst>
                <a:ext uri="{FF2B5EF4-FFF2-40B4-BE49-F238E27FC236}">
                  <a16:creationId xmlns:a16="http://schemas.microsoft.com/office/drawing/2014/main" id="{535E7517-633B-144C-8E8B-D693901A2A77}"/>
                </a:ext>
              </a:extLst>
            </p:cNvPr>
            <p:cNvGrpSpPr/>
            <p:nvPr/>
          </p:nvGrpSpPr>
          <p:grpSpPr>
            <a:xfrm>
              <a:off x="313657" y="4468658"/>
              <a:ext cx="1332000" cy="1558394"/>
              <a:chOff x="5494563" y="4180969"/>
              <a:chExt cx="1332000" cy="1558394"/>
            </a:xfrm>
          </p:grpSpPr>
          <p:sp>
            <p:nvSpPr>
              <p:cNvPr id="55" name="Rectangle: Rounded Corners 290">
                <a:extLst>
                  <a:ext uri="{FF2B5EF4-FFF2-40B4-BE49-F238E27FC236}">
                    <a16:creationId xmlns:a16="http://schemas.microsoft.com/office/drawing/2014/main" id="{B231D792-E572-5741-8CA7-E4FF9F469AB2}"/>
                  </a:ext>
                </a:extLst>
              </p:cNvPr>
              <p:cNvSpPr>
                <a:spLocks/>
              </p:cNvSpPr>
              <p:nvPr/>
            </p:nvSpPr>
            <p:spPr>
              <a:xfrm flipV="1">
                <a:off x="5494563" y="4227363"/>
                <a:ext cx="1332000" cy="151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DA924A04-79BC-AF48-B6EA-248AE77B235D}"/>
                      </a:ext>
                    </a:extLst>
                  </p:cNvPr>
                  <p:cNvSpPr txBox="1"/>
                  <p:nvPr/>
                </p:nvSpPr>
                <p:spPr>
                  <a:xfrm>
                    <a:off x="6065136" y="4180969"/>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solidFill>
                                <a:schemeClr val="bg1"/>
                              </a:solidFill>
                              <a:latin typeface="Cambria Math" panose="02040503050406030204" pitchFamily="18" charset="0"/>
                            </a:rPr>
                            <m:t>𝑦</m:t>
                          </m:r>
                        </m:oMath>
                      </m:oMathPara>
                    </a14:m>
                    <a:endParaRPr kumimoji="1" lang="zh-TW" altLang="en-US" dirty="0">
                      <a:solidFill>
                        <a:schemeClr val="bg1"/>
                      </a:solidFill>
                    </a:endParaRPr>
                  </a:p>
                </p:txBody>
              </p:sp>
            </mc:Choice>
            <mc:Fallback xmlns="">
              <p:sp>
                <p:nvSpPr>
                  <p:cNvPr id="56" name="文字方塊 55">
                    <a:extLst>
                      <a:ext uri="{FF2B5EF4-FFF2-40B4-BE49-F238E27FC236}">
                        <a16:creationId xmlns:a16="http://schemas.microsoft.com/office/drawing/2014/main" id="{DA924A04-79BC-AF48-B6EA-248AE77B235D}"/>
                      </a:ext>
                    </a:extLst>
                  </p:cNvPr>
                  <p:cNvSpPr txBox="1">
                    <a:spLocks noRot="1" noChangeAspect="1" noMove="1" noResize="1" noEditPoints="1" noAdjustHandles="1" noChangeArrowheads="1" noChangeShapeType="1" noTextEdit="1"/>
                  </p:cNvSpPr>
                  <p:nvPr/>
                </p:nvSpPr>
                <p:spPr>
                  <a:xfrm>
                    <a:off x="6065136" y="4180969"/>
                    <a:ext cx="186718" cy="276999"/>
                  </a:xfrm>
                  <a:prstGeom prst="rect">
                    <a:avLst/>
                  </a:prstGeom>
                  <a:blipFill>
                    <a:blip r:embed="rId19"/>
                    <a:stretch>
                      <a:fillRect l="-33333" r="-26667" b="-21739"/>
                    </a:stretch>
                  </a:blipFill>
                </p:spPr>
                <p:txBody>
                  <a:bodyPr/>
                  <a:lstStyle/>
                  <a:p>
                    <a:r>
                      <a:rPr lang="zh-TW" altLang="en-US">
                        <a:noFill/>
                      </a:rPr>
                      <a:t> </a:t>
                    </a:r>
                  </a:p>
                </p:txBody>
              </p:sp>
            </mc:Fallback>
          </mc:AlternateContent>
        </p:grpSp>
        <p:pic>
          <p:nvPicPr>
            <p:cNvPr id="93" name="圖片 92">
              <a:extLst>
                <a:ext uri="{FF2B5EF4-FFF2-40B4-BE49-F238E27FC236}">
                  <a16:creationId xmlns:a16="http://schemas.microsoft.com/office/drawing/2014/main" id="{E421CB20-72CA-1046-A76E-25E5C3BBDB42}"/>
                </a:ext>
              </a:extLst>
            </p:cNvPr>
            <p:cNvPicPr>
              <a:picLocks noChangeAspect="1"/>
            </p:cNvPicPr>
            <p:nvPr/>
          </p:nvPicPr>
          <p:blipFill rotWithShape="1">
            <a:blip r:embed="rId20">
              <a:extLst>
                <a:ext uri="{28A0092B-C50C-407E-A947-70E740481C1C}">
                  <a14:useLocalDpi xmlns:a14="http://schemas.microsoft.com/office/drawing/2010/main" val="0"/>
                </a:ext>
              </a:extLst>
            </a:blip>
            <a:srcRect l="1633" t="2339" r="2982" b="2276"/>
            <a:stretch/>
          </p:blipFill>
          <p:spPr>
            <a:xfrm>
              <a:off x="399538" y="4753150"/>
              <a:ext cx="1170000" cy="1170000"/>
            </a:xfrm>
            <a:prstGeom prst="rect">
              <a:avLst/>
            </a:prstGeom>
            <a:ln>
              <a:noFill/>
            </a:ln>
          </p:spPr>
        </p:pic>
      </p:grpSp>
      <p:grpSp>
        <p:nvGrpSpPr>
          <p:cNvPr id="97" name="群組 96">
            <a:extLst>
              <a:ext uri="{FF2B5EF4-FFF2-40B4-BE49-F238E27FC236}">
                <a16:creationId xmlns:a16="http://schemas.microsoft.com/office/drawing/2014/main" id="{1006208A-051A-AD49-871B-05945EE45B58}"/>
              </a:ext>
            </a:extLst>
          </p:cNvPr>
          <p:cNvGrpSpPr/>
          <p:nvPr/>
        </p:nvGrpSpPr>
        <p:grpSpPr>
          <a:xfrm>
            <a:off x="4168313" y="3209606"/>
            <a:ext cx="1332000" cy="1558394"/>
            <a:chOff x="4168313" y="3556856"/>
            <a:chExt cx="1332000" cy="1558394"/>
          </a:xfrm>
        </p:grpSpPr>
        <p:grpSp>
          <p:nvGrpSpPr>
            <p:cNvPr id="88" name="群組 87">
              <a:extLst>
                <a:ext uri="{FF2B5EF4-FFF2-40B4-BE49-F238E27FC236}">
                  <a16:creationId xmlns:a16="http://schemas.microsoft.com/office/drawing/2014/main" id="{D15A616F-E9EC-3447-A5D0-6D5731AB124D}"/>
                </a:ext>
              </a:extLst>
            </p:cNvPr>
            <p:cNvGrpSpPr/>
            <p:nvPr/>
          </p:nvGrpSpPr>
          <p:grpSpPr>
            <a:xfrm>
              <a:off x="4168313" y="3556856"/>
              <a:ext cx="1332000" cy="1558394"/>
              <a:chOff x="5494563" y="4180969"/>
              <a:chExt cx="1332000" cy="1558394"/>
            </a:xfrm>
          </p:grpSpPr>
          <p:sp>
            <p:nvSpPr>
              <p:cNvPr id="90" name="Rectangle: Rounded Corners 290">
                <a:extLst>
                  <a:ext uri="{FF2B5EF4-FFF2-40B4-BE49-F238E27FC236}">
                    <a16:creationId xmlns:a16="http://schemas.microsoft.com/office/drawing/2014/main" id="{C911A1F9-CA0F-A84D-9574-3E0EA9132796}"/>
                  </a:ext>
                </a:extLst>
              </p:cNvPr>
              <p:cNvSpPr>
                <a:spLocks/>
              </p:cNvSpPr>
              <p:nvPr/>
            </p:nvSpPr>
            <p:spPr>
              <a:xfrm flipV="1">
                <a:off x="5494563" y="4227363"/>
                <a:ext cx="1332000" cy="151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990DA720-8523-D649-8B56-1233F49CDA24}"/>
                      </a:ext>
                    </a:extLst>
                  </p:cNvPr>
                  <p:cNvSpPr txBox="1"/>
                  <p:nvPr/>
                </p:nvSpPr>
                <p:spPr>
                  <a:xfrm>
                    <a:off x="6065136" y="4180969"/>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TW" b="0" i="1" smtClean="0">
                                  <a:solidFill>
                                    <a:schemeClr val="bg1"/>
                                  </a:solidFill>
                                  <a:latin typeface="Cambria Math" panose="02040503050406030204" pitchFamily="18" charset="0"/>
                                </a:rPr>
                              </m:ctrlPr>
                            </m:accPr>
                            <m:e>
                              <m:r>
                                <a:rPr kumimoji="1" lang="en-US" altLang="zh-TW" b="0" i="1" smtClean="0">
                                  <a:solidFill>
                                    <a:schemeClr val="bg1"/>
                                  </a:solidFill>
                                  <a:latin typeface="Cambria Math" panose="02040503050406030204" pitchFamily="18" charset="0"/>
                                </a:rPr>
                                <m:t>𝑦</m:t>
                              </m:r>
                            </m:e>
                          </m:acc>
                        </m:oMath>
                      </m:oMathPara>
                    </a14:m>
                    <a:endParaRPr kumimoji="1" lang="zh-TW" altLang="en-US" dirty="0">
                      <a:solidFill>
                        <a:schemeClr val="bg1"/>
                      </a:solidFill>
                    </a:endParaRPr>
                  </a:p>
                </p:txBody>
              </p:sp>
            </mc:Choice>
            <mc:Fallback xmlns="">
              <p:sp>
                <p:nvSpPr>
                  <p:cNvPr id="91" name="文字方塊 90">
                    <a:extLst>
                      <a:ext uri="{FF2B5EF4-FFF2-40B4-BE49-F238E27FC236}">
                        <a16:creationId xmlns:a16="http://schemas.microsoft.com/office/drawing/2014/main" id="{990DA720-8523-D649-8B56-1233F49CDA24}"/>
                      </a:ext>
                    </a:extLst>
                  </p:cNvPr>
                  <p:cNvSpPr txBox="1">
                    <a:spLocks noRot="1" noChangeAspect="1" noMove="1" noResize="1" noEditPoints="1" noAdjustHandles="1" noChangeArrowheads="1" noChangeShapeType="1" noTextEdit="1"/>
                  </p:cNvSpPr>
                  <p:nvPr/>
                </p:nvSpPr>
                <p:spPr>
                  <a:xfrm>
                    <a:off x="6065136" y="4180969"/>
                    <a:ext cx="186718" cy="276999"/>
                  </a:xfrm>
                  <a:prstGeom prst="rect">
                    <a:avLst/>
                  </a:prstGeom>
                  <a:blipFill>
                    <a:blip r:embed="rId21"/>
                    <a:stretch>
                      <a:fillRect l="-25000" t="-13043" r="-25000" b="-21739"/>
                    </a:stretch>
                  </a:blipFill>
                </p:spPr>
                <p:txBody>
                  <a:bodyPr/>
                  <a:lstStyle/>
                  <a:p>
                    <a:r>
                      <a:rPr lang="zh-TW" altLang="en-US">
                        <a:noFill/>
                      </a:rPr>
                      <a:t> </a:t>
                    </a:r>
                  </a:p>
                </p:txBody>
              </p:sp>
            </mc:Fallback>
          </mc:AlternateContent>
        </p:grpSp>
        <p:pic>
          <p:nvPicPr>
            <p:cNvPr id="94" name="圖片 93">
              <a:extLst>
                <a:ext uri="{FF2B5EF4-FFF2-40B4-BE49-F238E27FC236}">
                  <a16:creationId xmlns:a16="http://schemas.microsoft.com/office/drawing/2014/main" id="{A31164C5-BCA5-4540-AA0F-F4A3E1898835}"/>
                </a:ext>
              </a:extLst>
            </p:cNvPr>
            <p:cNvPicPr>
              <a:picLocks noChangeAspect="1"/>
            </p:cNvPicPr>
            <p:nvPr/>
          </p:nvPicPr>
          <p:blipFill rotWithShape="1">
            <a:blip r:embed="rId20">
              <a:extLst>
                <a:ext uri="{28A0092B-C50C-407E-A947-70E740481C1C}">
                  <a14:useLocalDpi xmlns:a14="http://schemas.microsoft.com/office/drawing/2010/main" val="0"/>
                </a:ext>
              </a:extLst>
            </a:blip>
            <a:srcRect l="1633" t="2339" r="2982" b="2276"/>
            <a:stretch/>
          </p:blipFill>
          <p:spPr>
            <a:xfrm>
              <a:off x="4247245" y="3840258"/>
              <a:ext cx="1170000" cy="1170000"/>
            </a:xfrm>
            <a:prstGeom prst="rect">
              <a:avLst/>
            </a:prstGeom>
            <a:ln>
              <a:noFill/>
            </a:ln>
          </p:spPr>
        </p:pic>
      </p:grpSp>
      <p:sp>
        <p:nvSpPr>
          <p:cNvPr id="110" name="文字方塊 109">
            <a:extLst>
              <a:ext uri="{FF2B5EF4-FFF2-40B4-BE49-F238E27FC236}">
                <a16:creationId xmlns:a16="http://schemas.microsoft.com/office/drawing/2014/main" id="{299A0C77-9B7E-E945-8801-E458AE52049A}"/>
              </a:ext>
            </a:extLst>
          </p:cNvPr>
          <p:cNvSpPr txBox="1"/>
          <p:nvPr/>
        </p:nvSpPr>
        <p:spPr>
          <a:xfrm>
            <a:off x="4459012" y="5369888"/>
            <a:ext cx="1650901" cy="646331"/>
          </a:xfrm>
          <a:prstGeom prst="rect">
            <a:avLst/>
          </a:prstGeom>
          <a:noFill/>
        </p:spPr>
        <p:txBody>
          <a:bodyPr wrap="none" rtlCol="0">
            <a:spAutoFit/>
          </a:bodyPr>
          <a:lstStyle/>
          <a:p>
            <a:r>
              <a:rPr kumimoji="1" lang="en-US" altLang="zh-TW" dirty="0"/>
              <a:t>Reconstruction </a:t>
            </a:r>
            <a:br>
              <a:rPr kumimoji="1" lang="en-US" altLang="zh-TW" dirty="0"/>
            </a:br>
            <a:r>
              <a:rPr kumimoji="1" lang="en-US" altLang="zh-TW" dirty="0"/>
              <a:t>Loss</a:t>
            </a:r>
            <a:endParaRPr kumimoji="1" lang="zh-TW" altLang="en-US" dirty="0"/>
          </a:p>
        </p:txBody>
      </p:sp>
      <p:cxnSp>
        <p:nvCxnSpPr>
          <p:cNvPr id="112" name="直線箭頭接點 111">
            <a:extLst>
              <a:ext uri="{FF2B5EF4-FFF2-40B4-BE49-F238E27FC236}">
                <a16:creationId xmlns:a16="http://schemas.microsoft.com/office/drawing/2014/main" id="{2DF622E5-FE56-2E44-BF6B-9EA426F4E08C}"/>
              </a:ext>
            </a:extLst>
          </p:cNvPr>
          <p:cNvCxnSpPr/>
          <p:nvPr/>
        </p:nvCxnSpPr>
        <p:spPr>
          <a:xfrm>
            <a:off x="4793750" y="4804654"/>
            <a:ext cx="0" cy="650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箭頭接點 112">
            <a:extLst>
              <a:ext uri="{FF2B5EF4-FFF2-40B4-BE49-F238E27FC236}">
                <a16:creationId xmlns:a16="http://schemas.microsoft.com/office/drawing/2014/main" id="{0737985B-D08B-614B-9DED-2C8BFB7FD271}"/>
              </a:ext>
            </a:extLst>
          </p:cNvPr>
          <p:cNvCxnSpPr>
            <a:cxnSpLocks/>
          </p:cNvCxnSpPr>
          <p:nvPr/>
        </p:nvCxnSpPr>
        <p:spPr>
          <a:xfrm>
            <a:off x="1682469" y="5606650"/>
            <a:ext cx="28549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31A5A613-A5A0-6049-9033-EF082A03CC11}"/>
              </a:ext>
            </a:extLst>
          </p:cNvPr>
          <p:cNvSpPr txBox="1"/>
          <p:nvPr/>
        </p:nvSpPr>
        <p:spPr>
          <a:xfrm>
            <a:off x="3149600" y="1400085"/>
            <a:ext cx="2069221" cy="584775"/>
          </a:xfrm>
          <a:prstGeom prst="rect">
            <a:avLst/>
          </a:prstGeom>
          <a:noFill/>
        </p:spPr>
        <p:txBody>
          <a:bodyPr wrap="none" rtlCol="0">
            <a:spAutoFit/>
          </a:bodyPr>
          <a:lstStyle/>
          <a:p>
            <a:r>
              <a:rPr kumimoji="1" lang="en-US" altLang="zh-TW" sz="3200" dirty="0"/>
              <a:t>Paired data</a:t>
            </a:r>
            <a:endParaRPr kumimoji="1" lang="zh-TW" altLang="en-US" sz="3200" dirty="0"/>
          </a:p>
        </p:txBody>
      </p:sp>
      <p:sp>
        <p:nvSpPr>
          <p:cNvPr id="72" name="文字方塊 71">
            <a:extLst>
              <a:ext uri="{FF2B5EF4-FFF2-40B4-BE49-F238E27FC236}">
                <a16:creationId xmlns:a16="http://schemas.microsoft.com/office/drawing/2014/main" id="{FC9D290D-EDB7-D542-ABF9-8F809870471C}"/>
              </a:ext>
            </a:extLst>
          </p:cNvPr>
          <p:cNvSpPr txBox="1"/>
          <p:nvPr/>
        </p:nvSpPr>
        <p:spPr>
          <a:xfrm>
            <a:off x="5855064" y="1400085"/>
            <a:ext cx="3954480" cy="584775"/>
          </a:xfrm>
          <a:prstGeom prst="rect">
            <a:avLst/>
          </a:prstGeom>
          <a:noFill/>
        </p:spPr>
        <p:txBody>
          <a:bodyPr wrap="none" rtlCol="0">
            <a:spAutoFit/>
          </a:bodyPr>
          <a:lstStyle/>
          <a:p>
            <a:r>
              <a:rPr kumimoji="1" lang="en-US" altLang="zh-TW" sz="3200" dirty="0"/>
              <a:t>One-to-many mapping</a:t>
            </a:r>
            <a:endParaRPr kumimoji="1" lang="zh-TW" altLang="en-US" sz="3200" dirty="0"/>
          </a:p>
        </p:txBody>
      </p:sp>
      <p:grpSp>
        <p:nvGrpSpPr>
          <p:cNvPr id="8" name="群組 7">
            <a:extLst>
              <a:ext uri="{FF2B5EF4-FFF2-40B4-BE49-F238E27FC236}">
                <a16:creationId xmlns:a16="http://schemas.microsoft.com/office/drawing/2014/main" id="{6576962D-42BE-1341-9144-3156289FA096}"/>
              </a:ext>
            </a:extLst>
          </p:cNvPr>
          <p:cNvGrpSpPr/>
          <p:nvPr/>
        </p:nvGrpSpPr>
        <p:grpSpPr>
          <a:xfrm>
            <a:off x="2641962" y="3223244"/>
            <a:ext cx="510524" cy="1812939"/>
            <a:chOff x="2641962" y="3223244"/>
            <a:chExt cx="510524" cy="1812939"/>
          </a:xfrm>
        </p:grpSpPr>
        <p:cxnSp>
          <p:nvCxnSpPr>
            <p:cNvPr id="73" name="Straight Arrow Connector 18">
              <a:extLst>
                <a:ext uri="{FF2B5EF4-FFF2-40B4-BE49-F238E27FC236}">
                  <a16:creationId xmlns:a16="http://schemas.microsoft.com/office/drawing/2014/main" id="{EE616A4F-C7F5-2644-99C7-B09CB4F29E66}"/>
                </a:ext>
              </a:extLst>
            </p:cNvPr>
            <p:cNvCxnSpPr>
              <a:cxnSpLocks/>
            </p:cNvCxnSpPr>
            <p:nvPr/>
          </p:nvCxnSpPr>
          <p:spPr>
            <a:xfrm>
              <a:off x="2971485" y="3754908"/>
              <a:ext cx="97200" cy="23040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A1BBFAF6-5ADA-2F4F-9D55-5275E9ADD4D9}"/>
                    </a:ext>
                  </a:extLst>
                </p:cNvPr>
                <p:cNvSpPr txBox="1"/>
                <p:nvPr/>
              </p:nvSpPr>
              <p:spPr>
                <a:xfrm>
                  <a:off x="2641962" y="3351462"/>
                  <a:ext cx="4894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000" i="1" smtClean="0">
                                <a:latin typeface="Cambria Math" panose="02040503050406030204" pitchFamily="18" charset="0"/>
                                <a:cs typeface="Times New Roman" charset="0"/>
                              </a:rPr>
                            </m:ctrlPr>
                          </m:sSubSupPr>
                          <m:e>
                            <m:r>
                              <a:rPr lang="en-US" altLang="zh-TW" sz="2000" b="0" i="1" smtClean="0">
                                <a:latin typeface="Cambria Math" panose="02040503050406030204" pitchFamily="18" charset="0"/>
                                <a:cs typeface="Times New Roman" charset="0"/>
                              </a:rPr>
                              <m:t>𝑧</m:t>
                            </m:r>
                          </m:e>
                          <m:sub>
                            <m:r>
                              <a:rPr lang="en-US" altLang="zh-TW" sz="2000" b="0" i="1" smtClean="0">
                                <a:latin typeface="Cambria Math" panose="02040503050406030204" pitchFamily="18" charset="0"/>
                                <a:cs typeface="Times New Roman" charset="0"/>
                              </a:rPr>
                              <m:t>𝑥</m:t>
                            </m:r>
                          </m:sub>
                          <m:sup>
                            <m:r>
                              <a:rPr lang="en-US" altLang="zh-TW" sz="2000" b="0" i="1" smtClean="0">
                                <a:latin typeface="Cambria Math" panose="02040503050406030204" pitchFamily="18" charset="0"/>
                                <a:cs typeface="Times New Roman" charset="0"/>
                              </a:rPr>
                              <m:t>𝑐</m:t>
                            </m:r>
                          </m:sup>
                        </m:sSubSup>
                      </m:oMath>
                    </m:oMathPara>
                  </a14:m>
                  <a:endParaRPr kumimoji="1" lang="zh-TW" altLang="en-US" sz="2000" dirty="0"/>
                </a:p>
              </p:txBody>
            </p:sp>
          </mc:Choice>
          <mc:Fallback xmlns="">
            <p:sp>
              <p:nvSpPr>
                <p:cNvPr id="74" name="文字方塊 73">
                  <a:extLst>
                    <a:ext uri="{FF2B5EF4-FFF2-40B4-BE49-F238E27FC236}">
                      <a16:creationId xmlns:a16="http://schemas.microsoft.com/office/drawing/2014/main" id="{A1BBFAF6-5ADA-2F4F-9D55-5275E9ADD4D9}"/>
                    </a:ext>
                  </a:extLst>
                </p:cNvPr>
                <p:cNvSpPr txBox="1">
                  <a:spLocks noRot="1" noChangeAspect="1" noMove="1" noResize="1" noEditPoints="1" noAdjustHandles="1" noChangeArrowheads="1" noChangeShapeType="1" noTextEdit="1"/>
                </p:cNvSpPr>
                <p:nvPr/>
              </p:nvSpPr>
              <p:spPr>
                <a:xfrm>
                  <a:off x="2641962" y="3351462"/>
                  <a:ext cx="489493" cy="400110"/>
                </a:xfrm>
                <a:prstGeom prst="rect">
                  <a:avLst/>
                </a:prstGeom>
                <a:blipFill>
                  <a:blip r:embed="rId28"/>
                  <a:stretch>
                    <a:fillRect/>
                  </a:stretch>
                </a:blipFill>
              </p:spPr>
              <p:txBody>
                <a:bodyPr/>
                <a:lstStyle/>
                <a:p>
                  <a:r>
                    <a:rPr lang="zh-TW" altLang="en-US">
                      <a:noFill/>
                    </a:rPr>
                    <a:t> </a:t>
                  </a:r>
                </a:p>
              </p:txBody>
            </p:sp>
          </mc:Fallback>
        </mc:AlternateContent>
        <p:cxnSp>
          <p:nvCxnSpPr>
            <p:cNvPr id="75" name="直線接點 74">
              <a:extLst>
                <a:ext uri="{FF2B5EF4-FFF2-40B4-BE49-F238E27FC236}">
                  <a16:creationId xmlns:a16="http://schemas.microsoft.com/office/drawing/2014/main" id="{B9C763D4-57CD-8C42-A7A1-DE12134619D3}"/>
                </a:ext>
              </a:extLst>
            </p:cNvPr>
            <p:cNvCxnSpPr>
              <a:cxnSpLocks/>
            </p:cNvCxnSpPr>
            <p:nvPr/>
          </p:nvCxnSpPr>
          <p:spPr>
            <a:xfrm>
              <a:off x="2721736" y="3223244"/>
              <a:ext cx="96620" cy="2285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34D73BCB-D645-4846-8BD9-6531809B2FF2}"/>
                    </a:ext>
                  </a:extLst>
                </p:cNvPr>
                <p:cNvSpPr txBox="1"/>
                <p:nvPr/>
              </p:nvSpPr>
              <p:spPr>
                <a:xfrm>
                  <a:off x="2641962" y="4521251"/>
                  <a:ext cx="510524" cy="424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000" i="1" smtClean="0">
                                <a:latin typeface="Cambria Math" panose="02040503050406030204" pitchFamily="18" charset="0"/>
                                <a:cs typeface="Times New Roman" charset="0"/>
                              </a:rPr>
                            </m:ctrlPr>
                          </m:sSubSupPr>
                          <m:e>
                            <m:r>
                              <a:rPr lang="en-US" altLang="zh-TW" sz="2000" b="0" i="1" smtClean="0">
                                <a:latin typeface="Cambria Math" panose="02040503050406030204" pitchFamily="18" charset="0"/>
                                <a:cs typeface="Times New Roman" charset="0"/>
                              </a:rPr>
                              <m:t>𝑧</m:t>
                            </m:r>
                          </m:e>
                          <m:sub>
                            <m:r>
                              <a:rPr lang="en-US" altLang="zh-TW" sz="2000" b="0" i="1" smtClean="0">
                                <a:latin typeface="Cambria Math" panose="02040503050406030204" pitchFamily="18" charset="0"/>
                                <a:cs typeface="Times New Roman" charset="0"/>
                              </a:rPr>
                              <m:t>𝑦</m:t>
                            </m:r>
                          </m:sub>
                          <m:sup>
                            <m:r>
                              <a:rPr lang="en-US" altLang="zh-TW" sz="2000" b="0" i="1" smtClean="0">
                                <a:latin typeface="Cambria Math" panose="02040503050406030204" pitchFamily="18" charset="0"/>
                                <a:cs typeface="Times New Roman" charset="0"/>
                              </a:rPr>
                              <m:t>𝑎</m:t>
                            </m:r>
                          </m:sup>
                        </m:sSubSup>
                      </m:oMath>
                    </m:oMathPara>
                  </a14:m>
                  <a:endParaRPr kumimoji="1" lang="zh-TW" altLang="en-US" sz="2000" dirty="0"/>
                </a:p>
              </p:txBody>
            </p:sp>
          </mc:Choice>
          <mc:Fallback xmlns="">
            <p:sp>
              <p:nvSpPr>
                <p:cNvPr id="76" name="文字方塊 75">
                  <a:extLst>
                    <a:ext uri="{FF2B5EF4-FFF2-40B4-BE49-F238E27FC236}">
                      <a16:creationId xmlns:a16="http://schemas.microsoft.com/office/drawing/2014/main" id="{34D73BCB-D645-4846-8BD9-6531809B2FF2}"/>
                    </a:ext>
                  </a:extLst>
                </p:cNvPr>
                <p:cNvSpPr txBox="1">
                  <a:spLocks noRot="1" noChangeAspect="1" noMove="1" noResize="1" noEditPoints="1" noAdjustHandles="1" noChangeArrowheads="1" noChangeShapeType="1" noTextEdit="1"/>
                </p:cNvSpPr>
                <p:nvPr/>
              </p:nvSpPr>
              <p:spPr>
                <a:xfrm>
                  <a:off x="2641962" y="4521251"/>
                  <a:ext cx="510524" cy="424283"/>
                </a:xfrm>
                <a:prstGeom prst="rect">
                  <a:avLst/>
                </a:prstGeom>
                <a:blipFill>
                  <a:blip r:embed="rId29"/>
                  <a:stretch>
                    <a:fillRect b="-2941"/>
                  </a:stretch>
                </a:blipFill>
              </p:spPr>
              <p:txBody>
                <a:bodyPr/>
                <a:lstStyle/>
                <a:p>
                  <a:r>
                    <a:rPr lang="zh-TW" altLang="en-US">
                      <a:noFill/>
                    </a:rPr>
                    <a:t> </a:t>
                  </a:r>
                </a:p>
              </p:txBody>
            </p:sp>
          </mc:Fallback>
        </mc:AlternateContent>
        <p:cxnSp>
          <p:nvCxnSpPr>
            <p:cNvPr id="81" name="Straight Arrow Connector 18">
              <a:extLst>
                <a:ext uri="{FF2B5EF4-FFF2-40B4-BE49-F238E27FC236}">
                  <a16:creationId xmlns:a16="http://schemas.microsoft.com/office/drawing/2014/main" id="{47D9DCC8-BD71-CE40-A685-64E18B20879F}"/>
                </a:ext>
              </a:extLst>
            </p:cNvPr>
            <p:cNvCxnSpPr>
              <a:cxnSpLocks/>
            </p:cNvCxnSpPr>
            <p:nvPr/>
          </p:nvCxnSpPr>
          <p:spPr>
            <a:xfrm flipV="1">
              <a:off x="2971485" y="4338624"/>
              <a:ext cx="97200" cy="23040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397F3A14-FA9F-9F4A-A2B3-BE5666E60C96}"/>
                </a:ext>
              </a:extLst>
            </p:cNvPr>
            <p:cNvCxnSpPr>
              <a:cxnSpLocks/>
            </p:cNvCxnSpPr>
            <p:nvPr/>
          </p:nvCxnSpPr>
          <p:spPr>
            <a:xfrm flipV="1">
              <a:off x="2721736" y="4807626"/>
              <a:ext cx="96620" cy="2285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群組 2">
            <a:extLst>
              <a:ext uri="{FF2B5EF4-FFF2-40B4-BE49-F238E27FC236}">
                <a16:creationId xmlns:a16="http://schemas.microsoft.com/office/drawing/2014/main" id="{F00EB416-BB08-3D49-AAE6-55B1B8B37789}"/>
              </a:ext>
            </a:extLst>
          </p:cNvPr>
          <p:cNvGrpSpPr/>
          <p:nvPr/>
        </p:nvGrpSpPr>
        <p:grpSpPr>
          <a:xfrm>
            <a:off x="6231162" y="2189689"/>
            <a:ext cx="5168458" cy="3912686"/>
            <a:chOff x="6231162" y="2020726"/>
            <a:chExt cx="5168458" cy="3912686"/>
          </a:xfrm>
        </p:grpSpPr>
        <p:grpSp>
          <p:nvGrpSpPr>
            <p:cNvPr id="7" name="群組 6">
              <a:extLst>
                <a:ext uri="{FF2B5EF4-FFF2-40B4-BE49-F238E27FC236}">
                  <a16:creationId xmlns:a16="http://schemas.microsoft.com/office/drawing/2014/main" id="{BBDD1B30-A614-6F4D-BBD6-392C4E857530}"/>
                </a:ext>
              </a:extLst>
            </p:cNvPr>
            <p:cNvGrpSpPr/>
            <p:nvPr/>
          </p:nvGrpSpPr>
          <p:grpSpPr>
            <a:xfrm>
              <a:off x="6516141" y="2581470"/>
              <a:ext cx="4883479" cy="2913111"/>
              <a:chOff x="6248476" y="2229248"/>
              <a:chExt cx="5500449" cy="3601760"/>
            </a:xfrm>
          </p:grpSpPr>
          <p:grpSp>
            <p:nvGrpSpPr>
              <p:cNvPr id="98" name="群組 97">
                <a:extLst>
                  <a:ext uri="{FF2B5EF4-FFF2-40B4-BE49-F238E27FC236}">
                    <a16:creationId xmlns:a16="http://schemas.microsoft.com/office/drawing/2014/main" id="{A9805E74-B41E-2842-8FB3-B3B51755C6C5}"/>
                  </a:ext>
                </a:extLst>
              </p:cNvPr>
              <p:cNvGrpSpPr/>
              <p:nvPr/>
            </p:nvGrpSpPr>
            <p:grpSpPr>
              <a:xfrm>
                <a:off x="6248476" y="3001213"/>
                <a:ext cx="1434091" cy="1292978"/>
                <a:chOff x="6248476" y="3001213"/>
                <a:chExt cx="1434091" cy="1292978"/>
              </a:xfrm>
            </p:grpSpPr>
            <p:sp>
              <p:nvSpPr>
                <p:cNvPr id="11" name="橢圓 4">
                  <a:extLst>
                    <a:ext uri="{FF2B5EF4-FFF2-40B4-BE49-F238E27FC236}">
                      <a16:creationId xmlns:a16="http://schemas.microsoft.com/office/drawing/2014/main" id="{7A6C5EB1-3420-D348-899F-9464A78A5535}"/>
                    </a:ext>
                  </a:extLst>
                </p:cNvPr>
                <p:cNvSpPr>
                  <a:spLocks noChangeAspect="1"/>
                </p:cNvSpPr>
                <p:nvPr/>
              </p:nvSpPr>
              <p:spPr>
                <a:xfrm>
                  <a:off x="6545183" y="3322191"/>
                  <a:ext cx="1137384" cy="972000"/>
                </a:xfrm>
                <a:prstGeom prst="ellipse">
                  <a:avLst/>
                </a:prstGeom>
                <a:solidFill>
                  <a:schemeClr val="accent1">
                    <a:lumMod val="20000"/>
                    <a:lumOff val="80000"/>
                  </a:schemeClr>
                </a:solidFill>
                <a:ln w="28575">
                  <a:solidFill>
                    <a:schemeClr val="accent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3" name="橢圓 7">
                  <a:extLst>
                    <a:ext uri="{FF2B5EF4-FFF2-40B4-BE49-F238E27FC236}">
                      <a16:creationId xmlns:a16="http://schemas.microsoft.com/office/drawing/2014/main" id="{EC77926B-11DF-FF46-8FD5-362802740063}"/>
                    </a:ext>
                  </a:extLst>
                </p:cNvPr>
                <p:cNvSpPr/>
                <p:nvPr/>
              </p:nvSpPr>
              <p:spPr>
                <a:xfrm>
                  <a:off x="7050990" y="3606807"/>
                  <a:ext cx="125999" cy="125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7" name="文字方塊 19">
                      <a:extLst>
                        <a:ext uri="{FF2B5EF4-FFF2-40B4-BE49-F238E27FC236}">
                          <a16:creationId xmlns:a16="http://schemas.microsoft.com/office/drawing/2014/main" id="{F150ECCF-B284-954D-88FA-4240EB6D1362}"/>
                        </a:ext>
                      </a:extLst>
                    </p:cNvPr>
                    <p:cNvSpPr txBox="1"/>
                    <p:nvPr/>
                  </p:nvSpPr>
                  <p:spPr>
                    <a:xfrm>
                      <a:off x="6248476" y="3001213"/>
                      <a:ext cx="593512" cy="570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2400" i="1" smtClean="0">
                                <a:latin typeface="Cambria Math" charset="0"/>
                                <a:ea typeface="Times New Roman" charset="0"/>
                                <a:cs typeface="Times New Roman" charset="0"/>
                              </a:rPr>
                              <m:t>𝒳</m:t>
                            </m:r>
                          </m:oMath>
                        </m:oMathPara>
                      </a14:m>
                      <a:endParaRPr kumimoji="1" lang="zh-TW" altLang="en-US" sz="2400" i="1" dirty="0">
                        <a:latin typeface="Times New Roman" charset="0"/>
                        <a:ea typeface="Times New Roman" charset="0"/>
                        <a:cs typeface="Times New Roman" charset="0"/>
                      </a:endParaRPr>
                    </a:p>
                  </p:txBody>
                </p:sp>
              </mc:Choice>
              <mc:Fallback xmlns="">
                <p:sp>
                  <p:nvSpPr>
                    <p:cNvPr id="17" name="文字方塊 19">
                      <a:extLst>
                        <a:ext uri="{FF2B5EF4-FFF2-40B4-BE49-F238E27FC236}">
                          <a16:creationId xmlns:a16="http://schemas.microsoft.com/office/drawing/2014/main" id="{F150ECCF-B284-954D-88FA-4240EB6D1362}"/>
                        </a:ext>
                      </a:extLst>
                    </p:cNvPr>
                    <p:cNvSpPr txBox="1">
                      <a:spLocks noRot="1" noChangeAspect="1" noMove="1" noResize="1" noEditPoints="1" noAdjustHandles="1" noChangeArrowheads="1" noChangeShapeType="1" noTextEdit="1"/>
                    </p:cNvSpPr>
                    <p:nvPr/>
                  </p:nvSpPr>
                  <p:spPr>
                    <a:xfrm>
                      <a:off x="6248476" y="3001213"/>
                      <a:ext cx="593512" cy="570801"/>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TextBox 67">
                      <a:extLst>
                        <a:ext uri="{FF2B5EF4-FFF2-40B4-BE49-F238E27FC236}">
                          <a16:creationId xmlns:a16="http://schemas.microsoft.com/office/drawing/2014/main" id="{A216F9EA-71A5-F642-86B2-B562B59F3B90}"/>
                        </a:ext>
                      </a:extLst>
                    </p:cNvPr>
                    <p:cNvSpPr txBox="1"/>
                    <p:nvPr/>
                  </p:nvSpPr>
                  <p:spPr>
                    <a:xfrm>
                      <a:off x="6702860" y="3497566"/>
                      <a:ext cx="442426" cy="4946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charset="0"/>
                                <a:ea typeface="Times New Roman" charset="0"/>
                                <a:cs typeface="Times New Roman" charset="0"/>
                              </a:rPr>
                              <m:t>𝑥</m:t>
                            </m:r>
                          </m:oMath>
                        </m:oMathPara>
                      </a14:m>
                      <a:endParaRPr lang="en-US" sz="2000" i="1" dirty="0">
                        <a:latin typeface="Times New Roman" charset="0"/>
                        <a:ea typeface="Times New Roman" charset="0"/>
                        <a:cs typeface="Times New Roman" charset="0"/>
                      </a:endParaRPr>
                    </a:p>
                  </p:txBody>
                </p:sp>
              </mc:Choice>
              <mc:Fallback xmlns="">
                <p:sp>
                  <p:nvSpPr>
                    <p:cNvPr id="18" name="TextBox 67">
                      <a:extLst>
                        <a:ext uri="{FF2B5EF4-FFF2-40B4-BE49-F238E27FC236}">
                          <a16:creationId xmlns:a16="http://schemas.microsoft.com/office/drawing/2014/main" id="{A216F9EA-71A5-F642-86B2-B562B59F3B90}"/>
                        </a:ext>
                      </a:extLst>
                    </p:cNvPr>
                    <p:cNvSpPr txBox="1">
                      <a:spLocks noRot="1" noChangeAspect="1" noMove="1" noResize="1" noEditPoints="1" noAdjustHandles="1" noChangeArrowheads="1" noChangeShapeType="1" noTextEdit="1"/>
                    </p:cNvSpPr>
                    <p:nvPr/>
                  </p:nvSpPr>
                  <p:spPr>
                    <a:xfrm>
                      <a:off x="6702860" y="3497566"/>
                      <a:ext cx="442426" cy="494695"/>
                    </a:xfrm>
                    <a:prstGeom prst="rect">
                      <a:avLst/>
                    </a:prstGeom>
                    <a:blipFill>
                      <a:blip r:embed="rId31"/>
                      <a:stretch>
                        <a:fillRect/>
                      </a:stretch>
                    </a:blipFill>
                  </p:spPr>
                  <p:txBody>
                    <a:bodyPr/>
                    <a:lstStyle/>
                    <a:p>
                      <a:r>
                        <a:rPr lang="zh-TW" altLang="en-US">
                          <a:noFill/>
                        </a:rPr>
                        <a:t> </a:t>
                      </a:r>
                    </a:p>
                  </p:txBody>
                </p:sp>
              </mc:Fallback>
            </mc:AlternateContent>
          </p:grpSp>
          <p:grpSp>
            <p:nvGrpSpPr>
              <p:cNvPr id="99" name="群組 98">
                <a:extLst>
                  <a:ext uri="{FF2B5EF4-FFF2-40B4-BE49-F238E27FC236}">
                    <a16:creationId xmlns:a16="http://schemas.microsoft.com/office/drawing/2014/main" id="{6168D04D-97A1-514B-8200-F062B28BF74A}"/>
                  </a:ext>
                </a:extLst>
              </p:cNvPr>
              <p:cNvGrpSpPr/>
              <p:nvPr/>
            </p:nvGrpSpPr>
            <p:grpSpPr>
              <a:xfrm>
                <a:off x="10265790" y="3002788"/>
                <a:ext cx="1483135" cy="1247991"/>
                <a:chOff x="10265790" y="3002788"/>
                <a:chExt cx="1483135" cy="1247991"/>
              </a:xfrm>
            </p:grpSpPr>
            <p:sp>
              <p:nvSpPr>
                <p:cNvPr id="12" name="橢圓 5">
                  <a:extLst>
                    <a:ext uri="{FF2B5EF4-FFF2-40B4-BE49-F238E27FC236}">
                      <a16:creationId xmlns:a16="http://schemas.microsoft.com/office/drawing/2014/main" id="{9A92A7E1-CD23-FC42-92DC-AB5680815244}"/>
                    </a:ext>
                  </a:extLst>
                </p:cNvPr>
                <p:cNvSpPr>
                  <a:spLocks noChangeAspect="1"/>
                </p:cNvSpPr>
                <p:nvPr/>
              </p:nvSpPr>
              <p:spPr>
                <a:xfrm>
                  <a:off x="10265790" y="3278779"/>
                  <a:ext cx="1137384" cy="972000"/>
                </a:xfrm>
                <a:prstGeom prst="ellipse">
                  <a:avLst/>
                </a:prstGeom>
                <a:solidFill>
                  <a:schemeClr val="accent6">
                    <a:lumMod val="20000"/>
                    <a:lumOff val="80000"/>
                  </a:schemeClr>
                </a:solidFill>
                <a:ln w="28575">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5" name="橢圓 12">
                  <a:extLst>
                    <a:ext uri="{FF2B5EF4-FFF2-40B4-BE49-F238E27FC236}">
                      <a16:creationId xmlns:a16="http://schemas.microsoft.com/office/drawing/2014/main" id="{0EAA4D2A-44B0-2748-955B-8064EA75DCDF}"/>
                    </a:ext>
                  </a:extLst>
                </p:cNvPr>
                <p:cNvSpPr/>
                <p:nvPr/>
              </p:nvSpPr>
              <p:spPr>
                <a:xfrm>
                  <a:off x="10769790" y="3585988"/>
                  <a:ext cx="125999" cy="1259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B3E4F9C-BDB7-F84B-8B1B-56590850DEC5}"/>
                        </a:ext>
                      </a:extLst>
                    </p:cNvPr>
                    <p:cNvSpPr txBox="1"/>
                    <p:nvPr/>
                  </p:nvSpPr>
                  <p:spPr>
                    <a:xfrm>
                      <a:off x="11186901" y="3002788"/>
                      <a:ext cx="562024" cy="570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2400" i="1" smtClean="0">
                                <a:latin typeface="Cambria Math" charset="0"/>
                                <a:ea typeface="Times New Roman" charset="0"/>
                                <a:cs typeface="Times New Roman" charset="0"/>
                              </a:rPr>
                              <m:t>𝒴</m:t>
                            </m:r>
                          </m:oMath>
                        </m:oMathPara>
                      </a14:m>
                      <a:endParaRPr kumimoji="1" lang="zh-TW" altLang="en-US" sz="2400" i="1" dirty="0">
                        <a:latin typeface="Times New Roman" charset="0"/>
                        <a:ea typeface="Times New Roman" charset="0"/>
                        <a:cs typeface="Times New Roman" charset="0"/>
                      </a:endParaRPr>
                    </a:p>
                  </p:txBody>
                </p:sp>
              </mc:Choice>
              <mc:Fallback xmlns="">
                <p:sp>
                  <p:nvSpPr>
                    <p:cNvPr id="20" name="文字方塊 19">
                      <a:extLst>
                        <a:ext uri="{FF2B5EF4-FFF2-40B4-BE49-F238E27FC236}">
                          <a16:creationId xmlns:a16="http://schemas.microsoft.com/office/drawing/2014/main" id="{9B3E4F9C-BDB7-F84B-8B1B-56590850DEC5}"/>
                        </a:ext>
                      </a:extLst>
                    </p:cNvPr>
                    <p:cNvSpPr txBox="1">
                      <a:spLocks noRot="1" noChangeAspect="1" noMove="1" noResize="1" noEditPoints="1" noAdjustHandles="1" noChangeArrowheads="1" noChangeShapeType="1" noTextEdit="1"/>
                    </p:cNvSpPr>
                    <p:nvPr/>
                  </p:nvSpPr>
                  <p:spPr>
                    <a:xfrm>
                      <a:off x="11186901" y="3002788"/>
                      <a:ext cx="562024" cy="570801"/>
                    </a:xfrm>
                    <a:prstGeom prst="rect">
                      <a:avLst/>
                    </a:prstGeom>
                    <a:blipFill>
                      <a:blip r:embed="rId32"/>
                      <a:stretch>
                        <a:fillRect b="-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TextBox 67">
                      <a:extLst>
                        <a:ext uri="{FF2B5EF4-FFF2-40B4-BE49-F238E27FC236}">
                          <a16:creationId xmlns:a16="http://schemas.microsoft.com/office/drawing/2014/main" id="{CA8D009A-F657-F84C-9F6F-3B3AA9A8F792}"/>
                        </a:ext>
                      </a:extLst>
                    </p:cNvPr>
                    <p:cNvSpPr txBox="1"/>
                    <p:nvPr/>
                  </p:nvSpPr>
                  <p:spPr>
                    <a:xfrm>
                      <a:off x="10763900" y="3471275"/>
                      <a:ext cx="447625" cy="4946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Times New Roman" charset="0"/>
                                <a:cs typeface="Times New Roman" charset="0"/>
                              </a:rPr>
                              <m:t>𝑦</m:t>
                            </m:r>
                          </m:oMath>
                        </m:oMathPara>
                      </a14:m>
                      <a:endParaRPr lang="en-US" sz="2000" i="1" dirty="0">
                        <a:latin typeface="Times New Roman" charset="0"/>
                        <a:ea typeface="Times New Roman" charset="0"/>
                        <a:cs typeface="Times New Roman" charset="0"/>
                      </a:endParaRPr>
                    </a:p>
                  </p:txBody>
                </p:sp>
              </mc:Choice>
              <mc:Fallback xmlns="">
                <p:sp>
                  <p:nvSpPr>
                    <p:cNvPr id="21" name="TextBox 67">
                      <a:extLst>
                        <a:ext uri="{FF2B5EF4-FFF2-40B4-BE49-F238E27FC236}">
                          <a16:creationId xmlns:a16="http://schemas.microsoft.com/office/drawing/2014/main" id="{CA8D009A-F657-F84C-9F6F-3B3AA9A8F792}"/>
                        </a:ext>
                      </a:extLst>
                    </p:cNvPr>
                    <p:cNvSpPr txBox="1">
                      <a:spLocks noRot="1" noChangeAspect="1" noMove="1" noResize="1" noEditPoints="1" noAdjustHandles="1" noChangeArrowheads="1" noChangeShapeType="1" noTextEdit="1"/>
                    </p:cNvSpPr>
                    <p:nvPr/>
                  </p:nvSpPr>
                  <p:spPr>
                    <a:xfrm>
                      <a:off x="10763900" y="3471275"/>
                      <a:ext cx="447625" cy="494694"/>
                    </a:xfrm>
                    <a:prstGeom prst="rect">
                      <a:avLst/>
                    </a:prstGeom>
                    <a:blipFill>
                      <a:blip r:embed="rId33"/>
                      <a:stretch>
                        <a:fillRect b="-3125"/>
                      </a:stretch>
                    </a:blipFill>
                  </p:spPr>
                  <p:txBody>
                    <a:bodyPr/>
                    <a:lstStyle/>
                    <a:p>
                      <a:r>
                        <a:rPr lang="zh-TW" altLang="en-US">
                          <a:noFill/>
                        </a:rPr>
                        <a:t> </a:t>
                      </a:r>
                    </a:p>
                  </p:txBody>
                </p:sp>
              </mc:Fallback>
            </mc:AlternateContent>
          </p:grpSp>
          <p:grpSp>
            <p:nvGrpSpPr>
              <p:cNvPr id="108" name="群組 107">
                <a:extLst>
                  <a:ext uri="{FF2B5EF4-FFF2-40B4-BE49-F238E27FC236}">
                    <a16:creationId xmlns:a16="http://schemas.microsoft.com/office/drawing/2014/main" id="{596CF888-39BC-B749-B483-EDA7EEAA53DC}"/>
                  </a:ext>
                </a:extLst>
              </p:cNvPr>
              <p:cNvGrpSpPr/>
              <p:nvPr/>
            </p:nvGrpSpPr>
            <p:grpSpPr>
              <a:xfrm>
                <a:off x="9738725" y="4501723"/>
                <a:ext cx="968882" cy="1329285"/>
                <a:chOff x="9738725" y="4501723"/>
                <a:chExt cx="968882" cy="1329285"/>
              </a:xfrm>
            </p:grpSpPr>
            <p:sp>
              <p:nvSpPr>
                <p:cNvPr id="27" name="橢圓 4">
                  <a:extLst>
                    <a:ext uri="{FF2B5EF4-FFF2-40B4-BE49-F238E27FC236}">
                      <a16:creationId xmlns:a16="http://schemas.microsoft.com/office/drawing/2014/main" id="{E23AC5EE-0E1C-9446-9E5A-3C3235AB66B4}"/>
                    </a:ext>
                  </a:extLst>
                </p:cNvPr>
                <p:cNvSpPr>
                  <a:spLocks noChangeAspect="1"/>
                </p:cNvSpPr>
                <p:nvPr/>
              </p:nvSpPr>
              <p:spPr>
                <a:xfrm>
                  <a:off x="9738725" y="4501723"/>
                  <a:ext cx="968882" cy="828000"/>
                </a:xfrm>
                <a:prstGeom prst="ellipse">
                  <a:avLst/>
                </a:prstGeom>
                <a:noFill/>
                <a:ln w="28575">
                  <a:solidFill>
                    <a:schemeClr val="accent6">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31" name="橢圓 7">
                  <a:extLst>
                    <a:ext uri="{FF2B5EF4-FFF2-40B4-BE49-F238E27FC236}">
                      <a16:creationId xmlns:a16="http://schemas.microsoft.com/office/drawing/2014/main" id="{C867B029-286C-9F47-AB18-A5884622CFAA}"/>
                    </a:ext>
                  </a:extLst>
                </p:cNvPr>
                <p:cNvSpPr/>
                <p:nvPr/>
              </p:nvSpPr>
              <p:spPr>
                <a:xfrm>
                  <a:off x="10105978" y="4721249"/>
                  <a:ext cx="125999" cy="12599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3" name="TextBox 67">
                      <a:extLst>
                        <a:ext uri="{FF2B5EF4-FFF2-40B4-BE49-F238E27FC236}">
                          <a16:creationId xmlns:a16="http://schemas.microsoft.com/office/drawing/2014/main" id="{C07EFA3B-C69A-DE40-9FB5-28EF75A85659}"/>
                        </a:ext>
                      </a:extLst>
                    </p:cNvPr>
                    <p:cNvSpPr txBox="1"/>
                    <p:nvPr/>
                  </p:nvSpPr>
                  <p:spPr>
                    <a:xfrm>
                      <a:off x="9888177" y="4755205"/>
                      <a:ext cx="586145" cy="540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000" b="0" i="1" smtClean="0">
                                    <a:latin typeface="Cambria Math" panose="02040503050406030204" pitchFamily="18" charset="0"/>
                                    <a:ea typeface="Times New Roman" charset="0"/>
                                    <a:cs typeface="Times New Roman" charset="0"/>
                                  </a:rPr>
                                </m:ctrlPr>
                              </m:sSubSupPr>
                              <m:e>
                                <m:r>
                                  <a:rPr lang="en-US" altLang="zh-TW" sz="2000" b="0" i="1" smtClean="0">
                                    <a:latin typeface="Cambria Math" charset="0"/>
                                    <a:ea typeface="Times New Roman" charset="0"/>
                                    <a:cs typeface="Times New Roman" charset="0"/>
                                  </a:rPr>
                                  <m:t>𝑧</m:t>
                                </m:r>
                              </m:e>
                              <m:sub>
                                <m:r>
                                  <a:rPr lang="en-US" altLang="zh-TW" sz="2000" i="1">
                                    <a:latin typeface="Cambria Math" charset="0"/>
                                    <a:ea typeface="Times New Roman" charset="0"/>
                                    <a:cs typeface="Times New Roman" charset="0"/>
                                  </a:rPr>
                                  <m:t>𝒴</m:t>
                                </m:r>
                              </m:sub>
                              <m:sup>
                                <m:r>
                                  <a:rPr lang="en-US" altLang="zh-TW" sz="2000" b="0" i="1" smtClean="0">
                                    <a:latin typeface="Cambria Math" charset="0"/>
                                    <a:ea typeface="Times New Roman" charset="0"/>
                                    <a:cs typeface="Times New Roman" charset="0"/>
                                  </a:rPr>
                                  <m:t>𝑎</m:t>
                                </m:r>
                              </m:sup>
                            </m:sSubSup>
                          </m:oMath>
                        </m:oMathPara>
                      </a14:m>
                      <a:endParaRPr lang="en-US" sz="2000" dirty="0">
                        <a:latin typeface="Times New Roman" charset="0"/>
                        <a:ea typeface="Times New Roman" charset="0"/>
                        <a:cs typeface="Times New Roman" charset="0"/>
                      </a:endParaRPr>
                    </a:p>
                  </p:txBody>
                </p:sp>
              </mc:Choice>
              <mc:Fallback xmlns="">
                <p:sp>
                  <p:nvSpPr>
                    <p:cNvPr id="33" name="TextBox 67">
                      <a:extLst>
                        <a:ext uri="{FF2B5EF4-FFF2-40B4-BE49-F238E27FC236}">
                          <a16:creationId xmlns:a16="http://schemas.microsoft.com/office/drawing/2014/main" id="{C07EFA3B-C69A-DE40-9FB5-28EF75A85659}"/>
                        </a:ext>
                      </a:extLst>
                    </p:cNvPr>
                    <p:cNvSpPr txBox="1">
                      <a:spLocks noRot="1" noChangeAspect="1" noMove="1" noResize="1" noEditPoints="1" noAdjustHandles="1" noChangeArrowheads="1" noChangeShapeType="1" noTextEdit="1"/>
                    </p:cNvSpPr>
                    <p:nvPr/>
                  </p:nvSpPr>
                  <p:spPr>
                    <a:xfrm>
                      <a:off x="9888177" y="4755205"/>
                      <a:ext cx="586145" cy="540597"/>
                    </a:xfrm>
                    <a:prstGeom prst="rect">
                      <a:avLst/>
                    </a:prstGeom>
                    <a:blipFill>
                      <a:blip r:embed="rId34"/>
                      <a:stretch>
                        <a:fillRect b="-555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19">
                      <a:extLst>
                        <a:ext uri="{FF2B5EF4-FFF2-40B4-BE49-F238E27FC236}">
                          <a16:creationId xmlns:a16="http://schemas.microsoft.com/office/drawing/2014/main" id="{8F334DF9-F33A-F141-80A7-1473EFFB1F6B}"/>
                        </a:ext>
                      </a:extLst>
                    </p:cNvPr>
                    <p:cNvSpPr txBox="1"/>
                    <p:nvPr/>
                  </p:nvSpPr>
                  <p:spPr>
                    <a:xfrm>
                      <a:off x="9889482" y="5219220"/>
                      <a:ext cx="816820" cy="61178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TW" sz="2400" i="1" smtClean="0">
                                    <a:latin typeface="Cambria Math" panose="02040503050406030204" pitchFamily="18" charset="0"/>
                                    <a:ea typeface="Times New Roman" charset="0"/>
                                    <a:cs typeface="Times New Roman" charset="0"/>
                                  </a:rPr>
                                </m:ctrlPr>
                              </m:sSubPr>
                              <m:e>
                                <m:r>
                                  <a:rPr kumimoji="1" lang="en-US" altLang="zh-TW" sz="2400" i="1" smtClean="0">
                                    <a:latin typeface="Cambria Math" charset="0"/>
                                    <a:ea typeface="Times New Roman" charset="0"/>
                                    <a:cs typeface="Times New Roman" charset="0"/>
                                  </a:rPr>
                                  <m:t>𝒜</m:t>
                                </m:r>
                              </m:e>
                              <m:sub>
                                <m:r>
                                  <a:rPr lang="en-US" altLang="zh-TW" sz="2400" i="1">
                                    <a:latin typeface="Cambria Math" charset="0"/>
                                    <a:ea typeface="Times New Roman" charset="0"/>
                                    <a:cs typeface="Times New Roman" charset="0"/>
                                  </a:rPr>
                                  <m:t>𝒴</m:t>
                                </m:r>
                              </m:sub>
                            </m:sSub>
                          </m:oMath>
                        </m:oMathPara>
                      </a14:m>
                      <a:endParaRPr kumimoji="1" lang="zh-TW" altLang="en-US" sz="2400" dirty="0">
                        <a:latin typeface="Times New Roman" charset="0"/>
                        <a:ea typeface="Times New Roman" charset="0"/>
                        <a:cs typeface="Times New Roman" charset="0"/>
                      </a:endParaRPr>
                    </a:p>
                  </p:txBody>
                </p:sp>
              </mc:Choice>
              <mc:Fallback xmlns="">
                <p:sp>
                  <p:nvSpPr>
                    <p:cNvPr id="35" name="文字方塊 19">
                      <a:extLst>
                        <a:ext uri="{FF2B5EF4-FFF2-40B4-BE49-F238E27FC236}">
                          <a16:creationId xmlns:a16="http://schemas.microsoft.com/office/drawing/2014/main" id="{8F334DF9-F33A-F141-80A7-1473EFFB1F6B}"/>
                        </a:ext>
                      </a:extLst>
                    </p:cNvPr>
                    <p:cNvSpPr txBox="1">
                      <a:spLocks noRot="1" noChangeAspect="1" noMove="1" noResize="1" noEditPoints="1" noAdjustHandles="1" noChangeArrowheads="1" noChangeShapeType="1" noTextEdit="1"/>
                    </p:cNvSpPr>
                    <p:nvPr/>
                  </p:nvSpPr>
                  <p:spPr>
                    <a:xfrm>
                      <a:off x="9889482" y="5219220"/>
                      <a:ext cx="816820" cy="611788"/>
                    </a:xfrm>
                    <a:prstGeom prst="rect">
                      <a:avLst/>
                    </a:prstGeom>
                    <a:blipFill>
                      <a:blip r:embed="rId35"/>
                      <a:stretch>
                        <a:fillRect l="-1754" b="-10000"/>
                      </a:stretch>
                    </a:blipFill>
                  </p:spPr>
                  <p:txBody>
                    <a:bodyPr/>
                    <a:lstStyle/>
                    <a:p>
                      <a:r>
                        <a:rPr lang="zh-TW" altLang="en-US">
                          <a:noFill/>
                        </a:rPr>
                        <a:t> </a:t>
                      </a:r>
                    </a:p>
                  </p:txBody>
                </p:sp>
              </mc:Fallback>
            </mc:AlternateContent>
          </p:grpSp>
          <p:cxnSp>
            <p:nvCxnSpPr>
              <p:cNvPr id="37" name="直線箭頭接點 36">
                <a:extLst>
                  <a:ext uri="{FF2B5EF4-FFF2-40B4-BE49-F238E27FC236}">
                    <a16:creationId xmlns:a16="http://schemas.microsoft.com/office/drawing/2014/main" id="{63911BD9-DE86-D242-BB8F-F3462BC21AF3}"/>
                  </a:ext>
                </a:extLst>
              </p:cNvPr>
              <p:cNvCxnSpPr/>
              <p:nvPr/>
            </p:nvCxnSpPr>
            <p:spPr>
              <a:xfrm flipV="1">
                <a:off x="9745402" y="3687041"/>
                <a:ext cx="1003549" cy="511670"/>
              </a:xfrm>
              <a:prstGeom prst="straightConnector1">
                <a:avLst/>
              </a:prstGeom>
              <a:ln w="381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圓角矩形 39">
                <a:extLst>
                  <a:ext uri="{FF2B5EF4-FFF2-40B4-BE49-F238E27FC236}">
                    <a16:creationId xmlns:a16="http://schemas.microsoft.com/office/drawing/2014/main" id="{32B3B8CB-F411-B54E-A89A-4FE228950C19}"/>
                  </a:ext>
                </a:extLst>
              </p:cNvPr>
              <p:cNvSpPr/>
              <p:nvPr/>
            </p:nvSpPr>
            <p:spPr>
              <a:xfrm>
                <a:off x="9439851" y="3877588"/>
                <a:ext cx="522000" cy="522000"/>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p>
            </p:txBody>
          </p:sp>
          <mc:AlternateContent xmlns:mc="http://schemas.openxmlformats.org/markup-compatibility/2006" xmlns:a14="http://schemas.microsoft.com/office/drawing/2010/main">
            <mc:Choice Requires="a14">
              <p:sp>
                <p:nvSpPr>
                  <p:cNvPr id="41" name="TextBox 67">
                    <a:extLst>
                      <a:ext uri="{FF2B5EF4-FFF2-40B4-BE49-F238E27FC236}">
                        <a16:creationId xmlns:a16="http://schemas.microsoft.com/office/drawing/2014/main" id="{553E90F4-D587-A74C-9AF7-B624C4A0F796}"/>
                      </a:ext>
                    </a:extLst>
                  </p:cNvPr>
                  <p:cNvSpPr txBox="1"/>
                  <p:nvPr/>
                </p:nvSpPr>
                <p:spPr>
                  <a:xfrm>
                    <a:off x="9327650" y="3789112"/>
                    <a:ext cx="711305" cy="611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Times New Roman" charset="0"/>
                                  <a:cs typeface="Times New Roman" charset="0"/>
                                </a:rPr>
                              </m:ctrlPr>
                            </m:sSubPr>
                            <m:e>
                              <m:r>
                                <a:rPr lang="en-US" altLang="zh-TW" sz="2400" b="0" i="1" smtClean="0">
                                  <a:latin typeface="Cambria Math" charset="0"/>
                                  <a:ea typeface="Times New Roman" charset="0"/>
                                  <a:cs typeface="Times New Roman" charset="0"/>
                                </a:rPr>
                                <m:t>𝐺</m:t>
                              </m:r>
                            </m:e>
                            <m:sub>
                              <m:r>
                                <a:rPr lang="en-US" altLang="zh-TW" sz="2400" i="1" smtClean="0">
                                  <a:latin typeface="Cambria Math" charset="0"/>
                                  <a:ea typeface="Times New Roman" charset="0"/>
                                  <a:cs typeface="Times New Roman" charset="0"/>
                                </a:rPr>
                                <m:t>𝒴</m:t>
                              </m:r>
                            </m:sub>
                          </m:sSub>
                        </m:oMath>
                      </m:oMathPara>
                    </a14:m>
                    <a:endParaRPr lang="en-US" sz="2400" dirty="0">
                      <a:latin typeface="Times New Roman" charset="0"/>
                      <a:ea typeface="Times New Roman" charset="0"/>
                      <a:cs typeface="Times New Roman" charset="0"/>
                    </a:endParaRPr>
                  </a:p>
                </p:txBody>
              </p:sp>
            </mc:Choice>
            <mc:Fallback xmlns="">
              <p:sp>
                <p:nvSpPr>
                  <p:cNvPr id="41" name="TextBox 67">
                    <a:extLst>
                      <a:ext uri="{FF2B5EF4-FFF2-40B4-BE49-F238E27FC236}">
                        <a16:creationId xmlns:a16="http://schemas.microsoft.com/office/drawing/2014/main" id="{553E90F4-D587-A74C-9AF7-B624C4A0F796}"/>
                      </a:ext>
                    </a:extLst>
                  </p:cNvPr>
                  <p:cNvSpPr txBox="1">
                    <a:spLocks noRot="1" noChangeAspect="1" noMove="1" noResize="1" noEditPoints="1" noAdjustHandles="1" noChangeArrowheads="1" noChangeShapeType="1" noTextEdit="1"/>
                  </p:cNvSpPr>
                  <p:nvPr/>
                </p:nvSpPr>
                <p:spPr>
                  <a:xfrm>
                    <a:off x="9327650" y="3789112"/>
                    <a:ext cx="711305" cy="611788"/>
                  </a:xfrm>
                  <a:prstGeom prst="rect">
                    <a:avLst/>
                  </a:prstGeom>
                  <a:blipFill>
                    <a:blip r:embed="rId36"/>
                    <a:stretch>
                      <a:fillRect b="-10000"/>
                    </a:stretch>
                  </a:blipFill>
                </p:spPr>
                <p:txBody>
                  <a:bodyPr/>
                  <a:lstStyle/>
                  <a:p>
                    <a:r>
                      <a:rPr lang="zh-TW" altLang="en-US">
                        <a:noFill/>
                      </a:rPr>
                      <a:t> </a:t>
                    </a:r>
                  </a:p>
                </p:txBody>
              </p:sp>
            </mc:Fallback>
          </mc:AlternateContent>
          <p:cxnSp>
            <p:nvCxnSpPr>
              <p:cNvPr id="44" name="直線箭頭接點 43">
                <a:extLst>
                  <a:ext uri="{FF2B5EF4-FFF2-40B4-BE49-F238E27FC236}">
                    <a16:creationId xmlns:a16="http://schemas.microsoft.com/office/drawing/2014/main" id="{06FE2AFF-4C37-2440-B8CA-BAAD2880D39F}"/>
                  </a:ext>
                </a:extLst>
              </p:cNvPr>
              <p:cNvCxnSpPr>
                <a:cxnSpLocks noChangeAspect="1"/>
                <a:stCxn id="31" idx="1"/>
              </p:cNvCxnSpPr>
              <p:nvPr/>
            </p:nvCxnSpPr>
            <p:spPr>
              <a:xfrm flipH="1" flipV="1">
                <a:off x="9924717" y="4382800"/>
                <a:ext cx="199713" cy="356901"/>
              </a:xfrm>
              <a:prstGeom prst="straightConnector1">
                <a:avLst/>
              </a:prstGeom>
              <a:ln w="381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04" name="群組 103">
                <a:extLst>
                  <a:ext uri="{FF2B5EF4-FFF2-40B4-BE49-F238E27FC236}">
                    <a16:creationId xmlns:a16="http://schemas.microsoft.com/office/drawing/2014/main" id="{B875EDD9-F5E1-5F44-BE82-668955E645DD}"/>
                  </a:ext>
                </a:extLst>
              </p:cNvPr>
              <p:cNvGrpSpPr/>
              <p:nvPr/>
            </p:nvGrpSpPr>
            <p:grpSpPr>
              <a:xfrm>
                <a:off x="10213526" y="3718622"/>
                <a:ext cx="813719" cy="1065901"/>
                <a:chOff x="10213526" y="3718622"/>
                <a:chExt cx="813719" cy="1065901"/>
              </a:xfrm>
            </p:grpSpPr>
            <p:cxnSp>
              <p:nvCxnSpPr>
                <p:cNvPr id="29" name="直線箭頭接點 13">
                  <a:extLst>
                    <a:ext uri="{FF2B5EF4-FFF2-40B4-BE49-F238E27FC236}">
                      <a16:creationId xmlns:a16="http://schemas.microsoft.com/office/drawing/2014/main" id="{496E808C-4480-0944-8E7E-F61AD2910A3B}"/>
                    </a:ext>
                  </a:extLst>
                </p:cNvPr>
                <p:cNvCxnSpPr>
                  <a:cxnSpLocks/>
                  <a:stCxn id="21" idx="1"/>
                  <a:endCxn id="31" idx="7"/>
                </p:cNvCxnSpPr>
                <p:nvPr/>
              </p:nvCxnSpPr>
              <p:spPr>
                <a:xfrm flipH="1">
                  <a:off x="10213526" y="3718622"/>
                  <a:ext cx="550374" cy="102107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67">
                      <a:extLst>
                        <a:ext uri="{FF2B5EF4-FFF2-40B4-BE49-F238E27FC236}">
                          <a16:creationId xmlns:a16="http://schemas.microsoft.com/office/drawing/2014/main" id="{437AF62C-BF03-7840-B06E-3368F612B396}"/>
                        </a:ext>
                      </a:extLst>
                    </p:cNvPr>
                    <p:cNvSpPr txBox="1"/>
                    <p:nvPr/>
                  </p:nvSpPr>
                  <p:spPr>
                    <a:xfrm>
                      <a:off x="10322946" y="4158465"/>
                      <a:ext cx="704299" cy="6260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ea typeface="Times New Roman" charset="0"/>
                                    <a:cs typeface="Times New Roman" charset="0"/>
                                  </a:rPr>
                                </m:ctrlPr>
                              </m:sSubSupPr>
                              <m:e>
                                <m:r>
                                  <a:rPr lang="en-US" altLang="zh-TW" sz="2400" b="0" i="1" smtClean="0">
                                    <a:latin typeface="Cambria Math" charset="0"/>
                                    <a:ea typeface="Times New Roman" charset="0"/>
                                    <a:cs typeface="Times New Roman" charset="0"/>
                                  </a:rPr>
                                  <m:t>𝐸</m:t>
                                </m:r>
                              </m:e>
                              <m:sub>
                                <m:r>
                                  <a:rPr kumimoji="1" lang="en-US" altLang="zh-TW" sz="2400" i="1">
                                    <a:latin typeface="Cambria Math" charset="0"/>
                                    <a:ea typeface="Times New Roman" charset="0"/>
                                    <a:cs typeface="Times New Roman" charset="0"/>
                                  </a:rPr>
                                  <m:t>𝒴</m:t>
                                </m:r>
                              </m:sub>
                              <m:sup>
                                <m:r>
                                  <a:rPr lang="en-US" altLang="zh-TW" sz="2400" b="0" i="1" smtClean="0">
                                    <a:latin typeface="Cambria Math" panose="02040503050406030204" pitchFamily="18" charset="0"/>
                                    <a:ea typeface="Times New Roman" charset="0"/>
                                    <a:cs typeface="Times New Roman" charset="0"/>
                                  </a:rPr>
                                  <m:t>𝑎</m:t>
                                </m:r>
                              </m:sup>
                            </m:sSubSup>
                          </m:oMath>
                        </m:oMathPara>
                      </a14:m>
                      <a:endParaRPr lang="en-US" sz="2400" dirty="0">
                        <a:latin typeface="Times New Roman" charset="0"/>
                        <a:ea typeface="Times New Roman" charset="0"/>
                        <a:cs typeface="Times New Roman" charset="0"/>
                      </a:endParaRPr>
                    </a:p>
                  </p:txBody>
                </p:sp>
              </mc:Choice>
              <mc:Fallback xmlns="">
                <p:sp>
                  <p:nvSpPr>
                    <p:cNvPr id="102" name="TextBox 67">
                      <a:extLst>
                        <a:ext uri="{FF2B5EF4-FFF2-40B4-BE49-F238E27FC236}">
                          <a16:creationId xmlns:a16="http://schemas.microsoft.com/office/drawing/2014/main" id="{437AF62C-BF03-7840-B06E-3368F612B396}"/>
                        </a:ext>
                      </a:extLst>
                    </p:cNvPr>
                    <p:cNvSpPr txBox="1">
                      <a:spLocks noRot="1" noChangeAspect="1" noMove="1" noResize="1" noEditPoints="1" noAdjustHandles="1" noChangeArrowheads="1" noChangeShapeType="1" noTextEdit="1"/>
                    </p:cNvSpPr>
                    <p:nvPr/>
                  </p:nvSpPr>
                  <p:spPr>
                    <a:xfrm>
                      <a:off x="10322946" y="4158465"/>
                      <a:ext cx="704299" cy="626058"/>
                    </a:xfrm>
                    <a:prstGeom prst="rect">
                      <a:avLst/>
                    </a:prstGeom>
                    <a:blipFill>
                      <a:blip r:embed="rId37"/>
                      <a:stretch>
                        <a:fillRect b="-12195"/>
                      </a:stretch>
                    </a:blipFill>
                  </p:spPr>
                  <p:txBody>
                    <a:bodyPr/>
                    <a:lstStyle/>
                    <a:p>
                      <a:r>
                        <a:rPr lang="zh-TW" altLang="en-US">
                          <a:noFill/>
                        </a:rPr>
                        <a:t> </a:t>
                      </a:r>
                    </a:p>
                  </p:txBody>
                </p:sp>
              </mc:Fallback>
            </mc:AlternateContent>
          </p:grpSp>
          <p:grpSp>
            <p:nvGrpSpPr>
              <p:cNvPr id="106" name="群組 105">
                <a:extLst>
                  <a:ext uri="{FF2B5EF4-FFF2-40B4-BE49-F238E27FC236}">
                    <a16:creationId xmlns:a16="http://schemas.microsoft.com/office/drawing/2014/main" id="{9B9C2606-040C-E744-853A-E75A836A2590}"/>
                  </a:ext>
                </a:extLst>
              </p:cNvPr>
              <p:cNvGrpSpPr/>
              <p:nvPr/>
            </p:nvGrpSpPr>
            <p:grpSpPr>
              <a:xfrm>
                <a:off x="8395758" y="2229248"/>
                <a:ext cx="1158640" cy="1574089"/>
                <a:chOff x="8395758" y="2229248"/>
                <a:chExt cx="1158640" cy="1574089"/>
              </a:xfrm>
            </p:grpSpPr>
            <p:sp>
              <p:nvSpPr>
                <p:cNvPr id="10" name="橢圓 6">
                  <a:extLst>
                    <a:ext uri="{FF2B5EF4-FFF2-40B4-BE49-F238E27FC236}">
                      <a16:creationId xmlns:a16="http://schemas.microsoft.com/office/drawing/2014/main" id="{703A763C-FC82-EE45-952F-65BD1FC81491}"/>
                    </a:ext>
                  </a:extLst>
                </p:cNvPr>
                <p:cNvSpPr>
                  <a:spLocks noChangeAspect="1"/>
                </p:cNvSpPr>
                <p:nvPr/>
              </p:nvSpPr>
              <p:spPr>
                <a:xfrm>
                  <a:off x="8406385" y="2831337"/>
                  <a:ext cx="1137384" cy="972000"/>
                </a:xfrm>
                <a:prstGeom prst="ellipse">
                  <a:avLst/>
                </a:prstGeom>
                <a:solidFill>
                  <a:schemeClr val="accent4">
                    <a:lumMod val="20000"/>
                    <a:lumOff val="80000"/>
                  </a:schemeClr>
                </a:solidFill>
                <a:ln w="28575">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sz="2400">
                    <a:latin typeface="Times New Roman" charset="0"/>
                    <a:ea typeface="Times New Roman" charset="0"/>
                    <a:cs typeface="Times New Roman" charset="0"/>
                  </a:endParaRPr>
                </a:p>
              </p:txBody>
            </p:sp>
            <p:sp>
              <p:nvSpPr>
                <p:cNvPr id="16" name="橢圓 16">
                  <a:extLst>
                    <a:ext uri="{FF2B5EF4-FFF2-40B4-BE49-F238E27FC236}">
                      <a16:creationId xmlns:a16="http://schemas.microsoft.com/office/drawing/2014/main" id="{267F4DED-5C3B-E141-B7D4-886637CC5DDF}"/>
                    </a:ext>
                  </a:extLst>
                </p:cNvPr>
                <p:cNvSpPr/>
                <p:nvPr/>
              </p:nvSpPr>
              <p:spPr>
                <a:xfrm>
                  <a:off x="8912190" y="3280579"/>
                  <a:ext cx="125999" cy="1259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00" name="文字方塊 19">
                      <a:extLst>
                        <a:ext uri="{FF2B5EF4-FFF2-40B4-BE49-F238E27FC236}">
                          <a16:creationId xmlns:a16="http://schemas.microsoft.com/office/drawing/2014/main" id="{0F0DEA7E-DCDC-544A-B33B-52A11536D256}"/>
                        </a:ext>
                      </a:extLst>
                    </p:cNvPr>
                    <p:cNvSpPr txBox="1"/>
                    <p:nvPr/>
                  </p:nvSpPr>
                  <p:spPr>
                    <a:xfrm>
                      <a:off x="8395758" y="2229248"/>
                      <a:ext cx="1158640" cy="61178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TW" sz="2400" i="1" smtClean="0">
                                    <a:latin typeface="Cambria Math" panose="02040503050406030204" pitchFamily="18" charset="0"/>
                                    <a:ea typeface="Times New Roman" charset="0"/>
                                    <a:cs typeface="Times New Roman" charset="0"/>
                                  </a:rPr>
                                </m:ctrlPr>
                              </m:sSubPr>
                              <m:e>
                                <m:r>
                                  <a:rPr kumimoji="1" lang="zh-TW" altLang="en-US" sz="2400" i="1">
                                    <a:latin typeface="Cambria Math" charset="0"/>
                                    <a:ea typeface="Times New Roman" charset="0"/>
                                    <a:cs typeface="Times New Roman" charset="0"/>
                                  </a:rPr>
                                  <m:t>𝒵</m:t>
                                </m:r>
                              </m:e>
                              <m:sub>
                                <m:r>
                                  <a:rPr kumimoji="1" lang="is-IS" altLang="zh-TW" sz="2400" i="1">
                                    <a:latin typeface="Cambria Math" charset="0"/>
                                    <a:ea typeface="Times New Roman" charset="0"/>
                                    <a:cs typeface="Times New Roman" charset="0"/>
                                  </a:rPr>
                                  <m:t>𝒳</m:t>
                                </m:r>
                                <m:r>
                                  <a:rPr kumimoji="1" lang="is-IS" altLang="zh-TW" sz="2400" i="1" smtClean="0">
                                    <a:latin typeface="Cambria Math" charset="0"/>
                                    <a:ea typeface="Times New Roman" charset="0"/>
                                    <a:cs typeface="Times New Roman" charset="0"/>
                                  </a:rPr>
                                  <m:t>→</m:t>
                                </m:r>
                                <m:r>
                                  <a:rPr kumimoji="1" lang="en-US" altLang="zh-TW" sz="2400" i="1">
                                    <a:latin typeface="Cambria Math" charset="0"/>
                                    <a:ea typeface="Times New Roman" charset="0"/>
                                    <a:cs typeface="Times New Roman" charset="0"/>
                                  </a:rPr>
                                  <m:t>𝒴</m:t>
                                </m:r>
                              </m:sub>
                            </m:sSub>
                          </m:oMath>
                        </m:oMathPara>
                      </a14:m>
                      <a:endParaRPr kumimoji="1" lang="zh-TW" altLang="en-US" sz="2000" dirty="0">
                        <a:latin typeface="Times New Roman" charset="0"/>
                        <a:ea typeface="Times New Roman" charset="0"/>
                        <a:cs typeface="Times New Roman" charset="0"/>
                      </a:endParaRPr>
                    </a:p>
                  </p:txBody>
                </p:sp>
              </mc:Choice>
              <mc:Fallback xmlns="">
                <p:sp>
                  <p:nvSpPr>
                    <p:cNvPr id="100" name="文字方塊 19">
                      <a:extLst>
                        <a:ext uri="{FF2B5EF4-FFF2-40B4-BE49-F238E27FC236}">
                          <a16:creationId xmlns:a16="http://schemas.microsoft.com/office/drawing/2014/main" id="{0F0DEA7E-DCDC-544A-B33B-52A11536D256}"/>
                        </a:ext>
                      </a:extLst>
                    </p:cNvPr>
                    <p:cNvSpPr txBox="1">
                      <a:spLocks noRot="1" noChangeAspect="1" noMove="1" noResize="1" noEditPoints="1" noAdjustHandles="1" noChangeArrowheads="1" noChangeShapeType="1" noTextEdit="1"/>
                    </p:cNvSpPr>
                    <p:nvPr/>
                  </p:nvSpPr>
                  <p:spPr>
                    <a:xfrm>
                      <a:off x="8395758" y="2229248"/>
                      <a:ext cx="1158640" cy="611788"/>
                    </a:xfrm>
                    <a:prstGeom prst="rect">
                      <a:avLst/>
                    </a:prstGeom>
                    <a:blipFill>
                      <a:blip r:embed="rId38"/>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TextBox 67">
                      <a:extLst>
                        <a:ext uri="{FF2B5EF4-FFF2-40B4-BE49-F238E27FC236}">
                          <a16:creationId xmlns:a16="http://schemas.microsoft.com/office/drawing/2014/main" id="{9CE718C0-F70C-854F-B96C-9F0AA1B4F1A0}"/>
                        </a:ext>
                      </a:extLst>
                    </p:cNvPr>
                    <p:cNvSpPr txBox="1"/>
                    <p:nvPr/>
                  </p:nvSpPr>
                  <p:spPr>
                    <a:xfrm>
                      <a:off x="8695330" y="2817233"/>
                      <a:ext cx="620956" cy="4946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000" b="0" i="1" smtClean="0">
                                    <a:latin typeface="Cambria Math" panose="02040503050406030204" pitchFamily="18" charset="0"/>
                                    <a:ea typeface="Times New Roman" charset="0"/>
                                    <a:cs typeface="Times New Roman" charset="0"/>
                                  </a:rPr>
                                </m:ctrlPr>
                              </m:sSubSupPr>
                              <m:e>
                                <m:r>
                                  <a:rPr lang="en-US" altLang="zh-TW" sz="2000" b="0" i="1" smtClean="0">
                                    <a:latin typeface="Cambria Math" charset="0"/>
                                    <a:ea typeface="Times New Roman" charset="0"/>
                                    <a:cs typeface="Times New Roman" charset="0"/>
                                  </a:rPr>
                                  <m:t>𝑧</m:t>
                                </m:r>
                              </m:e>
                              <m:sub>
                                <m:r>
                                  <a:rPr lang="en-US" altLang="zh-TW" sz="2000" i="1" dirty="0">
                                    <a:latin typeface="Cambria Math" charset="0"/>
                                    <a:ea typeface="Times New Roman" charset="0"/>
                                    <a:cs typeface="Times New Roman" charset="0"/>
                                  </a:rPr>
                                  <m:t>𝑥</m:t>
                                </m:r>
                                <m:r>
                                  <m:rPr>
                                    <m:nor/>
                                  </m:rPr>
                                  <a:rPr lang="en-US" altLang="zh-TW" sz="2000" i="1" dirty="0">
                                    <a:latin typeface="Times New Roman" charset="0"/>
                                    <a:ea typeface="Times New Roman" charset="0"/>
                                    <a:cs typeface="Times New Roman" charset="0"/>
                                  </a:rPr>
                                  <m:t> </m:t>
                                </m:r>
                              </m:sub>
                              <m:sup>
                                <m:r>
                                  <a:rPr lang="en-US" altLang="zh-TW" sz="2000" b="0" i="1" smtClean="0">
                                    <a:latin typeface="Cambria Math" panose="02040503050406030204" pitchFamily="18" charset="0"/>
                                    <a:ea typeface="Times New Roman" charset="0"/>
                                    <a:cs typeface="Times New Roman" charset="0"/>
                                  </a:rPr>
                                  <m:t>𝑐</m:t>
                                </m:r>
                              </m:sup>
                            </m:sSubSup>
                          </m:oMath>
                        </m:oMathPara>
                      </a14:m>
                      <a:endParaRPr lang="en-US" sz="2000" dirty="0">
                        <a:latin typeface="Times New Roman" charset="0"/>
                        <a:ea typeface="Times New Roman" charset="0"/>
                        <a:cs typeface="Times New Roman" charset="0"/>
                      </a:endParaRPr>
                    </a:p>
                  </p:txBody>
                </p:sp>
              </mc:Choice>
              <mc:Fallback xmlns="">
                <p:sp>
                  <p:nvSpPr>
                    <p:cNvPr id="105" name="TextBox 67">
                      <a:extLst>
                        <a:ext uri="{FF2B5EF4-FFF2-40B4-BE49-F238E27FC236}">
                          <a16:creationId xmlns:a16="http://schemas.microsoft.com/office/drawing/2014/main" id="{9CE718C0-F70C-854F-B96C-9F0AA1B4F1A0}"/>
                        </a:ext>
                      </a:extLst>
                    </p:cNvPr>
                    <p:cNvSpPr txBox="1">
                      <a:spLocks noRot="1" noChangeAspect="1" noMove="1" noResize="1" noEditPoints="1" noAdjustHandles="1" noChangeArrowheads="1" noChangeShapeType="1" noTextEdit="1"/>
                    </p:cNvSpPr>
                    <p:nvPr/>
                  </p:nvSpPr>
                  <p:spPr>
                    <a:xfrm>
                      <a:off x="8695330" y="2817233"/>
                      <a:ext cx="620956" cy="494695"/>
                    </a:xfrm>
                    <a:prstGeom prst="rect">
                      <a:avLst/>
                    </a:prstGeom>
                    <a:blipFill>
                      <a:blip r:embed="rId39"/>
                      <a:stretch>
                        <a:fillRect b="-27273"/>
                      </a:stretch>
                    </a:blipFill>
                  </p:spPr>
                  <p:txBody>
                    <a:bodyPr/>
                    <a:lstStyle/>
                    <a:p>
                      <a:r>
                        <a:rPr lang="zh-TW" altLang="en-US">
                          <a:noFill/>
                        </a:rPr>
                        <a:t> </a:t>
                      </a:r>
                    </a:p>
                  </p:txBody>
                </p:sp>
              </mc:Fallback>
            </mc:AlternateContent>
          </p:grpSp>
          <p:grpSp>
            <p:nvGrpSpPr>
              <p:cNvPr id="107" name="群組 106">
                <a:extLst>
                  <a:ext uri="{FF2B5EF4-FFF2-40B4-BE49-F238E27FC236}">
                    <a16:creationId xmlns:a16="http://schemas.microsoft.com/office/drawing/2014/main" id="{5ECD8389-2417-534D-8381-9BA18AF734DD}"/>
                  </a:ext>
                </a:extLst>
              </p:cNvPr>
              <p:cNvGrpSpPr/>
              <p:nvPr/>
            </p:nvGrpSpPr>
            <p:grpSpPr>
              <a:xfrm>
                <a:off x="7204293" y="2867026"/>
                <a:ext cx="1687411" cy="791585"/>
                <a:chOff x="7204293" y="2867026"/>
                <a:chExt cx="1687411" cy="791585"/>
              </a:xfrm>
            </p:grpSpPr>
            <mc:AlternateContent xmlns:mc="http://schemas.openxmlformats.org/markup-compatibility/2006" xmlns:a14="http://schemas.microsoft.com/office/drawing/2010/main">
              <mc:Choice Requires="a14">
                <p:sp>
                  <p:nvSpPr>
                    <p:cNvPr id="22" name="TextBox 67">
                      <a:extLst>
                        <a:ext uri="{FF2B5EF4-FFF2-40B4-BE49-F238E27FC236}">
                          <a16:creationId xmlns:a16="http://schemas.microsoft.com/office/drawing/2014/main" id="{02A7CDD1-DEB9-DE46-ADC0-AFE32327BF73}"/>
                        </a:ext>
                      </a:extLst>
                    </p:cNvPr>
                    <p:cNvSpPr txBox="1"/>
                    <p:nvPr/>
                  </p:nvSpPr>
                  <p:spPr>
                    <a:xfrm>
                      <a:off x="7644990" y="2867026"/>
                      <a:ext cx="724594" cy="570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ea typeface="Times New Roman" charset="0"/>
                                    <a:cs typeface="Times New Roman" charset="0"/>
                                  </a:rPr>
                                </m:ctrlPr>
                              </m:sSubSupPr>
                              <m:e>
                                <m:r>
                                  <a:rPr lang="en-US" altLang="zh-TW" sz="2400" b="0" i="1" smtClean="0">
                                    <a:latin typeface="Cambria Math" charset="0"/>
                                    <a:ea typeface="Times New Roman" charset="0"/>
                                    <a:cs typeface="Times New Roman" charset="0"/>
                                  </a:rPr>
                                  <m:t>𝐸</m:t>
                                </m:r>
                              </m:e>
                              <m:sub>
                                <m:r>
                                  <a:rPr lang="en-US" altLang="zh-TW" sz="2400" i="1">
                                    <a:latin typeface="Cambria Math" charset="0"/>
                                    <a:ea typeface="Times New Roman" charset="0"/>
                                    <a:cs typeface="Times New Roman" charset="0"/>
                                  </a:rPr>
                                  <m:t>𝒳</m:t>
                                </m:r>
                              </m:sub>
                              <m:sup>
                                <m:r>
                                  <a:rPr lang="en-US" altLang="zh-TW" sz="2400" i="1">
                                    <a:latin typeface="Cambria Math" charset="0"/>
                                    <a:ea typeface="Times New Roman" charset="0"/>
                                    <a:cs typeface="Times New Roman" charset="0"/>
                                  </a:rPr>
                                  <m:t>𝑐</m:t>
                                </m:r>
                              </m:sup>
                            </m:sSubSup>
                          </m:oMath>
                        </m:oMathPara>
                      </a14:m>
                      <a:endParaRPr lang="en-US" sz="2400" dirty="0">
                        <a:latin typeface="Times New Roman" charset="0"/>
                        <a:ea typeface="Times New Roman" charset="0"/>
                        <a:cs typeface="Times New Roman" charset="0"/>
                      </a:endParaRPr>
                    </a:p>
                  </p:txBody>
                </p:sp>
              </mc:Choice>
              <mc:Fallback xmlns="">
                <p:sp>
                  <p:nvSpPr>
                    <p:cNvPr id="22" name="TextBox 67">
                      <a:extLst>
                        <a:ext uri="{FF2B5EF4-FFF2-40B4-BE49-F238E27FC236}">
                          <a16:creationId xmlns:a16="http://schemas.microsoft.com/office/drawing/2014/main" id="{02A7CDD1-DEB9-DE46-ADC0-AFE32327BF73}"/>
                        </a:ext>
                      </a:extLst>
                    </p:cNvPr>
                    <p:cNvSpPr txBox="1">
                      <a:spLocks noRot="1" noChangeAspect="1" noMove="1" noResize="1" noEditPoints="1" noAdjustHandles="1" noChangeArrowheads="1" noChangeShapeType="1" noTextEdit="1"/>
                    </p:cNvSpPr>
                    <p:nvPr/>
                  </p:nvSpPr>
                  <p:spPr>
                    <a:xfrm>
                      <a:off x="7644990" y="2867026"/>
                      <a:ext cx="724594" cy="570801"/>
                    </a:xfrm>
                    <a:prstGeom prst="rect">
                      <a:avLst/>
                    </a:prstGeom>
                    <a:blipFill>
                      <a:blip r:embed="rId40"/>
                      <a:stretch>
                        <a:fillRect b="-2632"/>
                      </a:stretch>
                    </a:blipFill>
                  </p:spPr>
                  <p:txBody>
                    <a:bodyPr/>
                    <a:lstStyle/>
                    <a:p>
                      <a:r>
                        <a:rPr lang="zh-TW" altLang="en-US">
                          <a:noFill/>
                        </a:rPr>
                        <a:t> </a:t>
                      </a:r>
                    </a:p>
                  </p:txBody>
                </p:sp>
              </mc:Fallback>
            </mc:AlternateContent>
            <p:cxnSp>
              <p:nvCxnSpPr>
                <p:cNvPr id="14" name="直線箭頭接點 10">
                  <a:extLst>
                    <a:ext uri="{FF2B5EF4-FFF2-40B4-BE49-F238E27FC236}">
                      <a16:creationId xmlns:a16="http://schemas.microsoft.com/office/drawing/2014/main" id="{0360ADB9-8BB5-2248-9E3E-3870487E4BA3}"/>
                    </a:ext>
                  </a:extLst>
                </p:cNvPr>
                <p:cNvCxnSpPr>
                  <a:cxnSpLocks/>
                </p:cNvCxnSpPr>
                <p:nvPr/>
              </p:nvCxnSpPr>
              <p:spPr>
                <a:xfrm flipV="1">
                  <a:off x="7204293" y="3358713"/>
                  <a:ext cx="1687411" cy="2998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箭頭接點 44">
                <a:extLst>
                  <a:ext uri="{FF2B5EF4-FFF2-40B4-BE49-F238E27FC236}">
                    <a16:creationId xmlns:a16="http://schemas.microsoft.com/office/drawing/2014/main" id="{50E19E1D-A78F-5347-8B30-CEEB5FA07402}"/>
                  </a:ext>
                </a:extLst>
              </p:cNvPr>
              <p:cNvCxnSpPr>
                <a:cxnSpLocks noChangeAspect="1"/>
              </p:cNvCxnSpPr>
              <p:nvPr/>
            </p:nvCxnSpPr>
            <p:spPr>
              <a:xfrm>
                <a:off x="9023506" y="3401800"/>
                <a:ext cx="447175" cy="493200"/>
              </a:xfrm>
              <a:prstGeom prst="straightConnector1">
                <a:avLst/>
              </a:prstGeom>
              <a:ln w="381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69" name="文字方塊 68">
              <a:extLst>
                <a:ext uri="{FF2B5EF4-FFF2-40B4-BE49-F238E27FC236}">
                  <a16:creationId xmlns:a16="http://schemas.microsoft.com/office/drawing/2014/main" id="{3ED103AA-F86E-C34C-A7B8-D52BBF9A1D86}"/>
                </a:ext>
              </a:extLst>
            </p:cNvPr>
            <p:cNvSpPr txBox="1"/>
            <p:nvPr/>
          </p:nvSpPr>
          <p:spPr>
            <a:xfrm>
              <a:off x="6231162" y="4904475"/>
              <a:ext cx="2905604" cy="369332"/>
            </a:xfrm>
            <a:prstGeom prst="rect">
              <a:avLst/>
            </a:prstGeom>
            <a:noFill/>
          </p:spPr>
          <p:txBody>
            <a:bodyPr wrap="none" rtlCol="0">
              <a:spAutoFit/>
            </a:bodyPr>
            <a:lstStyle/>
            <a:p>
              <a:r>
                <a:rPr lang="en-US" altLang="zh-TW" dirty="0"/>
                <a:t>[</a:t>
              </a:r>
              <a:r>
                <a:rPr lang="en-US" altLang="zh-TW" b="1" dirty="0" err="1"/>
                <a:t>BicycleGAN</a:t>
              </a:r>
              <a:r>
                <a:rPr lang="en-US" altLang="zh-TW" dirty="0"/>
                <a:t>: Zhu </a:t>
              </a:r>
              <a:r>
                <a:rPr lang="en-US" altLang="zh-TW" i="1" dirty="0"/>
                <a:t>et al</a:t>
              </a:r>
              <a:r>
                <a:rPr lang="en-US" altLang="zh-TW" dirty="0"/>
                <a:t>. 2017]</a:t>
              </a:r>
              <a:endParaRPr kumimoji="1" lang="zh-TW" altLang="en-US" dirty="0"/>
            </a:p>
          </p:txBody>
        </p:sp>
        <p:sp>
          <p:nvSpPr>
            <p:cNvPr id="77" name="文字方塊 76">
              <a:extLst>
                <a:ext uri="{FF2B5EF4-FFF2-40B4-BE49-F238E27FC236}">
                  <a16:creationId xmlns:a16="http://schemas.microsoft.com/office/drawing/2014/main" id="{7BDE3097-CF21-DD4E-B8FA-72FE98E5BD9B}"/>
                </a:ext>
              </a:extLst>
            </p:cNvPr>
            <p:cNvSpPr txBox="1"/>
            <p:nvPr/>
          </p:nvSpPr>
          <p:spPr>
            <a:xfrm>
              <a:off x="6489316" y="2020726"/>
              <a:ext cx="1590307" cy="369332"/>
            </a:xfrm>
            <a:prstGeom prst="rect">
              <a:avLst/>
            </a:prstGeom>
            <a:noFill/>
          </p:spPr>
          <p:txBody>
            <a:bodyPr wrap="none" rtlCol="0">
              <a:spAutoFit/>
            </a:bodyPr>
            <a:lstStyle/>
            <a:p>
              <a:pPr algn="ctr"/>
              <a:r>
                <a:rPr kumimoji="1" lang="en-US" altLang="zh-TW" dirty="0"/>
                <a:t>Source domain</a:t>
              </a:r>
              <a:endParaRPr kumimoji="1" lang="zh-TW" altLang="en-US" dirty="0"/>
            </a:p>
          </p:txBody>
        </p:sp>
        <p:sp>
          <p:nvSpPr>
            <p:cNvPr id="83" name="文字方塊 82">
              <a:extLst>
                <a:ext uri="{FF2B5EF4-FFF2-40B4-BE49-F238E27FC236}">
                  <a16:creationId xmlns:a16="http://schemas.microsoft.com/office/drawing/2014/main" id="{9D810146-2E34-EB47-8648-A8C3E39C61AD}"/>
                </a:ext>
              </a:extLst>
            </p:cNvPr>
            <p:cNvSpPr txBox="1"/>
            <p:nvPr/>
          </p:nvSpPr>
          <p:spPr>
            <a:xfrm>
              <a:off x="9818661" y="2033600"/>
              <a:ext cx="1530932" cy="369332"/>
            </a:xfrm>
            <a:prstGeom prst="rect">
              <a:avLst/>
            </a:prstGeom>
            <a:noFill/>
          </p:spPr>
          <p:txBody>
            <a:bodyPr wrap="none" rtlCol="0">
              <a:spAutoFit/>
            </a:bodyPr>
            <a:lstStyle/>
            <a:p>
              <a:pPr algn="ctr"/>
              <a:r>
                <a:rPr kumimoji="1" lang="en-US" altLang="zh-TW" dirty="0"/>
                <a:t>Target domain</a:t>
              </a:r>
              <a:endParaRPr kumimoji="1" lang="zh-TW" altLang="en-US" dirty="0"/>
            </a:p>
          </p:txBody>
        </p:sp>
        <p:sp>
          <p:nvSpPr>
            <p:cNvPr id="84" name="文字方塊 83">
              <a:extLst>
                <a:ext uri="{FF2B5EF4-FFF2-40B4-BE49-F238E27FC236}">
                  <a16:creationId xmlns:a16="http://schemas.microsoft.com/office/drawing/2014/main" id="{53BD27E3-0449-1D4D-930E-DC8FAF6FA9DA}"/>
                </a:ext>
              </a:extLst>
            </p:cNvPr>
            <p:cNvSpPr txBox="1"/>
            <p:nvPr/>
          </p:nvSpPr>
          <p:spPr>
            <a:xfrm>
              <a:off x="8248200" y="2020726"/>
              <a:ext cx="1365758" cy="369332"/>
            </a:xfrm>
            <a:prstGeom prst="rect">
              <a:avLst/>
            </a:prstGeom>
            <a:noFill/>
          </p:spPr>
          <p:txBody>
            <a:bodyPr wrap="none" rtlCol="0">
              <a:spAutoFit/>
            </a:bodyPr>
            <a:lstStyle/>
            <a:p>
              <a:pPr algn="ctr"/>
              <a:r>
                <a:rPr kumimoji="1" lang="en-US" altLang="zh-TW" dirty="0"/>
                <a:t>Latent space</a:t>
              </a:r>
              <a:endParaRPr kumimoji="1" lang="zh-TW" altLang="en-US" dirty="0"/>
            </a:p>
          </p:txBody>
        </p:sp>
        <p:sp>
          <p:nvSpPr>
            <p:cNvPr id="85" name="文字方塊 84">
              <a:extLst>
                <a:ext uri="{FF2B5EF4-FFF2-40B4-BE49-F238E27FC236}">
                  <a16:creationId xmlns:a16="http://schemas.microsoft.com/office/drawing/2014/main" id="{14973FF0-BC81-EB45-AAE5-1C6A1E50A8A9}"/>
                </a:ext>
              </a:extLst>
            </p:cNvPr>
            <p:cNvSpPr txBox="1"/>
            <p:nvPr/>
          </p:nvSpPr>
          <p:spPr>
            <a:xfrm>
              <a:off x="9140823" y="5564080"/>
              <a:ext cx="1884042" cy="369332"/>
            </a:xfrm>
            <a:prstGeom prst="rect">
              <a:avLst/>
            </a:prstGeom>
            <a:noFill/>
          </p:spPr>
          <p:txBody>
            <a:bodyPr wrap="none" rtlCol="0">
              <a:spAutoFit/>
            </a:bodyPr>
            <a:lstStyle/>
            <a:p>
              <a:pPr algn="ctr"/>
              <a:r>
                <a:rPr kumimoji="1" lang="en-US" altLang="zh-TW" dirty="0"/>
                <a:t>Augmented Space</a:t>
              </a:r>
              <a:endParaRPr kumimoji="1" lang="zh-TW" altLang="en-US" dirty="0"/>
            </a:p>
          </p:txBody>
        </p:sp>
      </p:grpSp>
    </p:spTree>
    <p:extLst>
      <p:ext uri="{BB962C8B-B14F-4D97-AF65-F5344CB8AC3E}">
        <p14:creationId xmlns:p14="http://schemas.microsoft.com/office/powerpoint/2010/main" val="87578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群組 31">
            <a:extLst>
              <a:ext uri="{FF2B5EF4-FFF2-40B4-BE49-F238E27FC236}">
                <a16:creationId xmlns:a16="http://schemas.microsoft.com/office/drawing/2014/main" id="{FD94F1C6-921D-1B4D-98C3-2D4B4E2D14B1}"/>
              </a:ext>
            </a:extLst>
          </p:cNvPr>
          <p:cNvGrpSpPr/>
          <p:nvPr/>
        </p:nvGrpSpPr>
        <p:grpSpPr>
          <a:xfrm>
            <a:off x="6195689" y="3310323"/>
            <a:ext cx="5541667" cy="1292978"/>
            <a:chOff x="6195689" y="3310323"/>
            <a:chExt cx="5541667" cy="1292978"/>
          </a:xfrm>
        </p:grpSpPr>
        <p:sp>
          <p:nvSpPr>
            <p:cNvPr id="6" name="橢圓 4">
              <a:extLst>
                <a:ext uri="{FF2B5EF4-FFF2-40B4-BE49-F238E27FC236}">
                  <a16:creationId xmlns:a16="http://schemas.microsoft.com/office/drawing/2014/main" id="{B4181148-AA03-F144-9EF8-F690909A8457}"/>
                </a:ext>
              </a:extLst>
            </p:cNvPr>
            <p:cNvSpPr>
              <a:spLocks noChangeAspect="1"/>
            </p:cNvSpPr>
            <p:nvPr/>
          </p:nvSpPr>
          <p:spPr>
            <a:xfrm>
              <a:off x="6492396" y="3631301"/>
              <a:ext cx="1137384" cy="972000"/>
            </a:xfrm>
            <a:prstGeom prst="ellipse">
              <a:avLst/>
            </a:prstGeom>
            <a:solidFill>
              <a:schemeClr val="accent1">
                <a:lumMod val="20000"/>
                <a:lumOff val="80000"/>
              </a:schemeClr>
            </a:solidFill>
            <a:ln w="28575">
              <a:solidFill>
                <a:schemeClr val="accent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3200">
                <a:latin typeface="Times New Roman" charset="0"/>
                <a:ea typeface="Times New Roman" charset="0"/>
                <a:cs typeface="Times New Roman" charset="0"/>
              </a:endParaRPr>
            </a:p>
          </p:txBody>
        </p:sp>
        <p:sp>
          <p:nvSpPr>
            <p:cNvPr id="7" name="橢圓 5">
              <a:extLst>
                <a:ext uri="{FF2B5EF4-FFF2-40B4-BE49-F238E27FC236}">
                  <a16:creationId xmlns:a16="http://schemas.microsoft.com/office/drawing/2014/main" id="{29F4FF4D-23C6-9A41-AA6A-AEDFD5281BD4}"/>
                </a:ext>
              </a:extLst>
            </p:cNvPr>
            <p:cNvSpPr>
              <a:spLocks noChangeAspect="1"/>
            </p:cNvSpPr>
            <p:nvPr/>
          </p:nvSpPr>
          <p:spPr>
            <a:xfrm>
              <a:off x="10213003" y="3587889"/>
              <a:ext cx="1137384" cy="972000"/>
            </a:xfrm>
            <a:prstGeom prst="ellipse">
              <a:avLst/>
            </a:prstGeom>
            <a:solidFill>
              <a:schemeClr val="accent6">
                <a:lumMod val="20000"/>
                <a:lumOff val="80000"/>
              </a:schemeClr>
            </a:solidFill>
            <a:ln w="28575">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TW" altLang="en-US" sz="32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2" name="文字方塊 19">
                  <a:extLst>
                    <a:ext uri="{FF2B5EF4-FFF2-40B4-BE49-F238E27FC236}">
                      <a16:creationId xmlns:a16="http://schemas.microsoft.com/office/drawing/2014/main" id="{672CD5B6-2017-994F-A212-3E7E2FDD120A}"/>
                    </a:ext>
                  </a:extLst>
                </p:cNvPr>
                <p:cNvSpPr txBox="1"/>
                <p:nvPr/>
              </p:nvSpPr>
              <p:spPr>
                <a:xfrm>
                  <a:off x="6195689" y="3310323"/>
                  <a:ext cx="63991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3200" i="1" smtClean="0">
                            <a:latin typeface="Cambria Math" charset="0"/>
                            <a:ea typeface="Times New Roman" charset="0"/>
                            <a:cs typeface="Times New Roman" charset="0"/>
                          </a:rPr>
                          <m:t>𝒳</m:t>
                        </m:r>
                      </m:oMath>
                    </m:oMathPara>
                  </a14:m>
                  <a:endParaRPr kumimoji="1" lang="zh-TW" altLang="en-US" sz="3200" i="1" dirty="0">
                    <a:latin typeface="Times New Roman" charset="0"/>
                    <a:ea typeface="Times New Roman" charset="0"/>
                    <a:cs typeface="Times New Roman" charset="0"/>
                  </a:endParaRPr>
                </a:p>
              </p:txBody>
            </p:sp>
          </mc:Choice>
          <mc:Fallback xmlns="">
            <p:sp>
              <p:nvSpPr>
                <p:cNvPr id="12" name="文字方塊 19">
                  <a:extLst>
                    <a:ext uri="{FF2B5EF4-FFF2-40B4-BE49-F238E27FC236}">
                      <a16:creationId xmlns:a16="http://schemas.microsoft.com/office/drawing/2014/main" id="{672CD5B6-2017-994F-A212-3E7E2FDD120A}"/>
                    </a:ext>
                  </a:extLst>
                </p:cNvPr>
                <p:cNvSpPr txBox="1">
                  <a:spLocks noRot="1" noChangeAspect="1" noMove="1" noResize="1" noEditPoints="1" noAdjustHandles="1" noChangeArrowheads="1" noChangeShapeType="1" noTextEdit="1"/>
                </p:cNvSpPr>
                <p:nvPr/>
              </p:nvSpPr>
              <p:spPr>
                <a:xfrm>
                  <a:off x="6195689" y="3310323"/>
                  <a:ext cx="639919" cy="58477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9">
                  <a:extLst>
                    <a:ext uri="{FF2B5EF4-FFF2-40B4-BE49-F238E27FC236}">
                      <a16:creationId xmlns:a16="http://schemas.microsoft.com/office/drawing/2014/main" id="{F4CE0A2C-4EBA-A24D-B16D-29DB71BE9A0E}"/>
                    </a:ext>
                  </a:extLst>
                </p:cNvPr>
                <p:cNvSpPr txBox="1"/>
                <p:nvPr/>
              </p:nvSpPr>
              <p:spPr>
                <a:xfrm>
                  <a:off x="11134114" y="3311898"/>
                  <a:ext cx="60324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3200" i="1" smtClean="0">
                            <a:latin typeface="Cambria Math" charset="0"/>
                            <a:ea typeface="Times New Roman" charset="0"/>
                            <a:cs typeface="Times New Roman" charset="0"/>
                          </a:rPr>
                          <m:t>𝒴</m:t>
                        </m:r>
                      </m:oMath>
                    </m:oMathPara>
                  </a14:m>
                  <a:endParaRPr kumimoji="1" lang="zh-TW" altLang="en-US" sz="3200" i="1" dirty="0">
                    <a:latin typeface="Times New Roman" charset="0"/>
                    <a:ea typeface="Times New Roman" charset="0"/>
                    <a:cs typeface="Times New Roman" charset="0"/>
                  </a:endParaRPr>
                </a:p>
              </p:txBody>
            </p:sp>
          </mc:Choice>
          <mc:Fallback xmlns="">
            <p:sp>
              <p:nvSpPr>
                <p:cNvPr id="15" name="文字方塊 19">
                  <a:extLst>
                    <a:ext uri="{FF2B5EF4-FFF2-40B4-BE49-F238E27FC236}">
                      <a16:creationId xmlns:a16="http://schemas.microsoft.com/office/drawing/2014/main" id="{F4CE0A2C-4EBA-A24D-B16D-29DB71BE9A0E}"/>
                    </a:ext>
                  </a:extLst>
                </p:cNvPr>
                <p:cNvSpPr txBox="1">
                  <a:spLocks noRot="1" noChangeAspect="1" noMove="1" noResize="1" noEditPoints="1" noAdjustHandles="1" noChangeArrowheads="1" noChangeShapeType="1" noTextEdit="1"/>
                </p:cNvSpPr>
                <p:nvPr/>
              </p:nvSpPr>
              <p:spPr>
                <a:xfrm>
                  <a:off x="11134114" y="3311898"/>
                  <a:ext cx="603242" cy="584775"/>
                </a:xfrm>
                <a:prstGeom prst="rect">
                  <a:avLst/>
                </a:prstGeom>
                <a:blipFill>
                  <a:blip r:embed="rId4"/>
                  <a:stretch>
                    <a:fillRect l="-6250" r="-4167" b="-21277"/>
                  </a:stretch>
                </a:blipFill>
              </p:spPr>
              <p:txBody>
                <a:bodyPr/>
                <a:lstStyle/>
                <a:p>
                  <a:r>
                    <a:rPr lang="zh-TW" altLang="en-US">
                      <a:noFill/>
                    </a:rPr>
                    <a:t> </a:t>
                  </a:r>
                </a:p>
              </p:txBody>
            </p:sp>
          </mc:Fallback>
        </mc:AlternateContent>
      </p:grpSp>
      <p:sp>
        <p:nvSpPr>
          <p:cNvPr id="4" name="投影片編號版面配置區 3">
            <a:extLst>
              <a:ext uri="{FF2B5EF4-FFF2-40B4-BE49-F238E27FC236}">
                <a16:creationId xmlns:a16="http://schemas.microsoft.com/office/drawing/2014/main" id="{912EF5BC-8737-E44B-A64C-F20B6B2450B4}"/>
              </a:ext>
            </a:extLst>
          </p:cNvPr>
          <p:cNvSpPr>
            <a:spLocks noGrp="1"/>
          </p:cNvSpPr>
          <p:nvPr>
            <p:ph type="sldNum" sz="quarter" idx="12"/>
          </p:nvPr>
        </p:nvSpPr>
        <p:spPr/>
        <p:txBody>
          <a:bodyPr/>
          <a:lstStyle/>
          <a:p>
            <a:fld id="{8B53DFEC-A51D-C54B-AF5E-7470F20CC68B}" type="slidenum">
              <a:rPr kumimoji="1" lang="zh-TW" altLang="en-US" smtClean="0"/>
              <a:t>6</a:t>
            </a:fld>
            <a:endParaRPr kumimoji="1" lang="zh-TW" altLang="en-US"/>
          </a:p>
        </p:txBody>
      </p:sp>
      <p:grpSp>
        <p:nvGrpSpPr>
          <p:cNvPr id="35" name="群組 34">
            <a:extLst>
              <a:ext uri="{FF2B5EF4-FFF2-40B4-BE49-F238E27FC236}">
                <a16:creationId xmlns:a16="http://schemas.microsoft.com/office/drawing/2014/main" id="{990B1EC1-D8A7-3043-8343-B036595BB371}"/>
              </a:ext>
            </a:extLst>
          </p:cNvPr>
          <p:cNvGrpSpPr/>
          <p:nvPr/>
        </p:nvGrpSpPr>
        <p:grpSpPr>
          <a:xfrm>
            <a:off x="6650073" y="2646485"/>
            <a:ext cx="4542004" cy="1683411"/>
            <a:chOff x="6650073" y="2646485"/>
            <a:chExt cx="4542004" cy="1683411"/>
          </a:xfrm>
        </p:grpSpPr>
        <mc:AlternateContent xmlns:mc="http://schemas.openxmlformats.org/markup-compatibility/2006" xmlns:a14="http://schemas.microsoft.com/office/drawing/2010/main">
          <mc:Choice Requires="a14">
            <p:sp>
              <p:nvSpPr>
                <p:cNvPr id="16" name="TextBox 67">
                  <a:extLst>
                    <a:ext uri="{FF2B5EF4-FFF2-40B4-BE49-F238E27FC236}">
                      <a16:creationId xmlns:a16="http://schemas.microsoft.com/office/drawing/2014/main" id="{C0B3E9AD-310E-D340-BE67-8F1C6D3CA147}"/>
                    </a:ext>
                  </a:extLst>
                </p:cNvPr>
                <p:cNvSpPr txBox="1"/>
                <p:nvPr/>
              </p:nvSpPr>
              <p:spPr>
                <a:xfrm>
                  <a:off x="10711111" y="3780384"/>
                  <a:ext cx="48096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ea typeface="Times New Roman" charset="0"/>
                            <a:cs typeface="Times New Roman" charset="0"/>
                          </a:rPr>
                          <m:t>𝑦</m:t>
                        </m:r>
                      </m:oMath>
                    </m:oMathPara>
                  </a14:m>
                  <a:endParaRPr lang="en-US" sz="2800" i="1" dirty="0">
                    <a:latin typeface="Times New Roman" charset="0"/>
                    <a:ea typeface="Times New Roman" charset="0"/>
                    <a:cs typeface="Times New Roman" charset="0"/>
                  </a:endParaRPr>
                </a:p>
              </p:txBody>
            </p:sp>
          </mc:Choice>
          <mc:Fallback xmlns="">
            <p:sp>
              <p:nvSpPr>
                <p:cNvPr id="16" name="TextBox 67">
                  <a:extLst>
                    <a:ext uri="{FF2B5EF4-FFF2-40B4-BE49-F238E27FC236}">
                      <a16:creationId xmlns:a16="http://schemas.microsoft.com/office/drawing/2014/main" id="{C0B3E9AD-310E-D340-BE67-8F1C6D3CA147}"/>
                    </a:ext>
                  </a:extLst>
                </p:cNvPr>
                <p:cNvSpPr txBox="1">
                  <a:spLocks noRot="1" noChangeAspect="1" noMove="1" noResize="1" noEditPoints="1" noAdjustHandles="1" noChangeArrowheads="1" noChangeShapeType="1" noTextEdit="1"/>
                </p:cNvSpPr>
                <p:nvPr/>
              </p:nvSpPr>
              <p:spPr>
                <a:xfrm>
                  <a:off x="10711111" y="3780384"/>
                  <a:ext cx="480966" cy="523220"/>
                </a:xfrm>
                <a:prstGeom prst="rect">
                  <a:avLst/>
                </a:prstGeom>
                <a:blipFill>
                  <a:blip r:embed="rId5"/>
                  <a:stretch>
                    <a:fillRect b="-119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TextBox 67">
                  <a:extLst>
                    <a:ext uri="{FF2B5EF4-FFF2-40B4-BE49-F238E27FC236}">
                      <a16:creationId xmlns:a16="http://schemas.microsoft.com/office/drawing/2014/main" id="{20C1890E-596F-9F42-A190-57DAD676B383}"/>
                    </a:ext>
                  </a:extLst>
                </p:cNvPr>
                <p:cNvSpPr txBox="1"/>
                <p:nvPr/>
              </p:nvSpPr>
              <p:spPr>
                <a:xfrm>
                  <a:off x="6650073" y="3806676"/>
                  <a:ext cx="47609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ea typeface="Times New Roman" charset="0"/>
                            <a:cs typeface="Times New Roman" charset="0"/>
                          </a:rPr>
                          <m:t>𝑥</m:t>
                        </m:r>
                      </m:oMath>
                    </m:oMathPara>
                  </a14:m>
                  <a:endParaRPr lang="en-US" sz="2800" i="1" dirty="0">
                    <a:latin typeface="Times New Roman" charset="0"/>
                    <a:ea typeface="Times New Roman" charset="0"/>
                    <a:cs typeface="Times New Roman" charset="0"/>
                  </a:endParaRPr>
                </a:p>
              </p:txBody>
            </p:sp>
          </mc:Choice>
          <mc:Fallback xmlns="">
            <p:sp>
              <p:nvSpPr>
                <p:cNvPr id="13" name="TextBox 67">
                  <a:extLst>
                    <a:ext uri="{FF2B5EF4-FFF2-40B4-BE49-F238E27FC236}">
                      <a16:creationId xmlns:a16="http://schemas.microsoft.com/office/drawing/2014/main" id="{20C1890E-596F-9F42-A190-57DAD676B383}"/>
                    </a:ext>
                  </a:extLst>
                </p:cNvPr>
                <p:cNvSpPr txBox="1">
                  <a:spLocks noRot="1" noChangeAspect="1" noMove="1" noResize="1" noEditPoints="1" noAdjustHandles="1" noChangeArrowheads="1" noChangeShapeType="1" noTextEdit="1"/>
                </p:cNvSpPr>
                <p:nvPr/>
              </p:nvSpPr>
              <p:spPr>
                <a:xfrm>
                  <a:off x="6650073" y="3806676"/>
                  <a:ext cx="476092" cy="523220"/>
                </a:xfrm>
                <a:prstGeom prst="rect">
                  <a:avLst/>
                </a:prstGeom>
                <a:blipFill>
                  <a:blip r:embed="rId6"/>
                  <a:stretch>
                    <a:fillRect/>
                  </a:stretch>
                </a:blipFill>
              </p:spPr>
              <p:txBody>
                <a:bodyPr/>
                <a:lstStyle/>
                <a:p>
                  <a:r>
                    <a:rPr lang="zh-TW" altLang="en-US">
                      <a:noFill/>
                    </a:rPr>
                    <a:t> </a:t>
                  </a:r>
                </a:p>
              </p:txBody>
            </p:sp>
          </mc:Fallback>
        </mc:AlternateContent>
        <p:sp>
          <p:nvSpPr>
            <p:cNvPr id="5" name="橢圓 6">
              <a:extLst>
                <a:ext uri="{FF2B5EF4-FFF2-40B4-BE49-F238E27FC236}">
                  <a16:creationId xmlns:a16="http://schemas.microsoft.com/office/drawing/2014/main" id="{9B4699C1-54CF-674A-9025-A3B45CA83007}"/>
                </a:ext>
              </a:extLst>
            </p:cNvPr>
            <p:cNvSpPr>
              <a:spLocks noChangeAspect="1"/>
            </p:cNvSpPr>
            <p:nvPr/>
          </p:nvSpPr>
          <p:spPr>
            <a:xfrm>
              <a:off x="8353598" y="3140447"/>
              <a:ext cx="1137384" cy="972000"/>
            </a:xfrm>
            <a:prstGeom prst="ellipse">
              <a:avLst/>
            </a:prstGeom>
            <a:solidFill>
              <a:schemeClr val="accent4">
                <a:lumMod val="20000"/>
                <a:lumOff val="80000"/>
              </a:schemeClr>
            </a:solidFill>
            <a:ln w="28575">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sz="3200">
                <a:latin typeface="Times New Roman" charset="0"/>
                <a:ea typeface="Times New Roman" charset="0"/>
                <a:cs typeface="Times New Roman" charset="0"/>
              </a:endParaRPr>
            </a:p>
          </p:txBody>
        </p:sp>
        <p:sp>
          <p:nvSpPr>
            <p:cNvPr id="8" name="橢圓 7">
              <a:extLst>
                <a:ext uri="{FF2B5EF4-FFF2-40B4-BE49-F238E27FC236}">
                  <a16:creationId xmlns:a16="http://schemas.microsoft.com/office/drawing/2014/main" id="{559412A7-78D4-7F42-8DA5-B6D996DCFF81}"/>
                </a:ext>
              </a:extLst>
            </p:cNvPr>
            <p:cNvSpPr/>
            <p:nvPr/>
          </p:nvSpPr>
          <p:spPr>
            <a:xfrm>
              <a:off x="6998203" y="3915917"/>
              <a:ext cx="125999" cy="125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cxnSp>
          <p:nvCxnSpPr>
            <p:cNvPr id="9" name="直線箭頭接點 10">
              <a:extLst>
                <a:ext uri="{FF2B5EF4-FFF2-40B4-BE49-F238E27FC236}">
                  <a16:creationId xmlns:a16="http://schemas.microsoft.com/office/drawing/2014/main" id="{DDF7ECC5-1D0D-E946-910B-794446D7A8F0}"/>
                </a:ext>
              </a:extLst>
            </p:cNvPr>
            <p:cNvCxnSpPr>
              <a:cxnSpLocks/>
            </p:cNvCxnSpPr>
            <p:nvPr/>
          </p:nvCxnSpPr>
          <p:spPr>
            <a:xfrm flipV="1">
              <a:off x="7151506" y="3667823"/>
              <a:ext cx="1687411" cy="2998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橢圓 12">
              <a:extLst>
                <a:ext uri="{FF2B5EF4-FFF2-40B4-BE49-F238E27FC236}">
                  <a16:creationId xmlns:a16="http://schemas.microsoft.com/office/drawing/2014/main" id="{4B573817-381D-B244-AADA-41CE3C8C28DC}"/>
                </a:ext>
              </a:extLst>
            </p:cNvPr>
            <p:cNvSpPr/>
            <p:nvPr/>
          </p:nvSpPr>
          <p:spPr>
            <a:xfrm>
              <a:off x="10717003" y="3895098"/>
              <a:ext cx="125999" cy="1259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sp>
          <p:nvSpPr>
            <p:cNvPr id="11" name="橢圓 16">
              <a:extLst>
                <a:ext uri="{FF2B5EF4-FFF2-40B4-BE49-F238E27FC236}">
                  <a16:creationId xmlns:a16="http://schemas.microsoft.com/office/drawing/2014/main" id="{61DE49D5-D0E9-E444-BCD3-4EC6DE0AB7AF}"/>
                </a:ext>
              </a:extLst>
            </p:cNvPr>
            <p:cNvSpPr/>
            <p:nvPr/>
          </p:nvSpPr>
          <p:spPr>
            <a:xfrm>
              <a:off x="8859403" y="3589689"/>
              <a:ext cx="125999" cy="1259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cxnSp>
          <p:nvCxnSpPr>
            <p:cNvPr id="14" name="直線箭頭接點 13">
              <a:extLst>
                <a:ext uri="{FF2B5EF4-FFF2-40B4-BE49-F238E27FC236}">
                  <a16:creationId xmlns:a16="http://schemas.microsoft.com/office/drawing/2014/main" id="{922F1F84-2B69-AE43-A9F2-6BE850B87B91}"/>
                </a:ext>
              </a:extLst>
            </p:cNvPr>
            <p:cNvCxnSpPr>
              <a:cxnSpLocks/>
            </p:cNvCxnSpPr>
            <p:nvPr/>
          </p:nvCxnSpPr>
          <p:spPr>
            <a:xfrm flipH="1" flipV="1">
              <a:off x="9001057" y="3661520"/>
              <a:ext cx="1695107" cy="28723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67">
                  <a:extLst>
                    <a:ext uri="{FF2B5EF4-FFF2-40B4-BE49-F238E27FC236}">
                      <a16:creationId xmlns:a16="http://schemas.microsoft.com/office/drawing/2014/main" id="{EEFF7EF5-AE00-B548-A51C-41F246608045}"/>
                    </a:ext>
                  </a:extLst>
                </p:cNvPr>
                <p:cNvSpPr txBox="1"/>
                <p:nvPr/>
              </p:nvSpPr>
              <p:spPr>
                <a:xfrm>
                  <a:off x="7592203" y="3176136"/>
                  <a:ext cx="79727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3200" i="1" smtClean="0">
                                <a:latin typeface="Cambria Math" panose="02040503050406030204" pitchFamily="18" charset="0"/>
                                <a:ea typeface="Times New Roman" charset="0"/>
                                <a:cs typeface="Times New Roman" charset="0"/>
                              </a:rPr>
                            </m:ctrlPr>
                          </m:sSubSupPr>
                          <m:e>
                            <m:r>
                              <a:rPr lang="en-US" altLang="zh-TW" sz="3200" b="0" i="1" smtClean="0">
                                <a:latin typeface="Cambria Math" charset="0"/>
                                <a:ea typeface="Times New Roman" charset="0"/>
                                <a:cs typeface="Times New Roman" charset="0"/>
                              </a:rPr>
                              <m:t>𝐸</m:t>
                            </m:r>
                          </m:e>
                          <m:sub>
                            <m:r>
                              <a:rPr lang="en-US" altLang="zh-TW" sz="3200" i="1">
                                <a:latin typeface="Cambria Math" charset="0"/>
                                <a:ea typeface="Times New Roman" charset="0"/>
                                <a:cs typeface="Times New Roman" charset="0"/>
                              </a:rPr>
                              <m:t>𝒳</m:t>
                            </m:r>
                          </m:sub>
                          <m:sup>
                            <m:r>
                              <a:rPr lang="en-US" altLang="zh-TW" sz="3200" i="1">
                                <a:latin typeface="Cambria Math" charset="0"/>
                                <a:ea typeface="Times New Roman" charset="0"/>
                                <a:cs typeface="Times New Roman" charset="0"/>
                              </a:rPr>
                              <m:t>𝑐</m:t>
                            </m:r>
                          </m:sup>
                        </m:sSubSup>
                      </m:oMath>
                    </m:oMathPara>
                  </a14:m>
                  <a:endParaRPr lang="en-US" sz="3200" dirty="0">
                    <a:latin typeface="Times New Roman" charset="0"/>
                    <a:ea typeface="Times New Roman" charset="0"/>
                    <a:cs typeface="Times New Roman" charset="0"/>
                  </a:endParaRPr>
                </a:p>
              </p:txBody>
            </p:sp>
          </mc:Choice>
          <mc:Fallback xmlns="">
            <p:sp>
              <p:nvSpPr>
                <p:cNvPr id="17" name="TextBox 67">
                  <a:extLst>
                    <a:ext uri="{FF2B5EF4-FFF2-40B4-BE49-F238E27FC236}">
                      <a16:creationId xmlns:a16="http://schemas.microsoft.com/office/drawing/2014/main" id="{EEFF7EF5-AE00-B548-A51C-41F246608045}"/>
                    </a:ext>
                  </a:extLst>
                </p:cNvPr>
                <p:cNvSpPr txBox="1">
                  <a:spLocks noRot="1" noChangeAspect="1" noMove="1" noResize="1" noEditPoints="1" noAdjustHandles="1" noChangeArrowheads="1" noChangeShapeType="1" noTextEdit="1"/>
                </p:cNvSpPr>
                <p:nvPr/>
              </p:nvSpPr>
              <p:spPr>
                <a:xfrm>
                  <a:off x="7592203" y="3176136"/>
                  <a:ext cx="797270" cy="584775"/>
                </a:xfrm>
                <a:prstGeom prst="rect">
                  <a:avLst/>
                </a:prstGeom>
                <a:blipFill>
                  <a:blip r:embed="rId7"/>
                  <a:stretch>
                    <a:fillRect b="-85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TextBox 67">
                  <a:extLst>
                    <a:ext uri="{FF2B5EF4-FFF2-40B4-BE49-F238E27FC236}">
                      <a16:creationId xmlns:a16="http://schemas.microsoft.com/office/drawing/2014/main" id="{1AF7B524-923B-5E4E-A757-6D51A3E32687}"/>
                    </a:ext>
                  </a:extLst>
                </p:cNvPr>
                <p:cNvSpPr txBox="1"/>
                <p:nvPr/>
              </p:nvSpPr>
              <p:spPr>
                <a:xfrm>
                  <a:off x="9453403" y="3174846"/>
                  <a:ext cx="769441" cy="644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3200" i="1" smtClean="0">
                                <a:latin typeface="Cambria Math" panose="02040503050406030204" pitchFamily="18" charset="0"/>
                                <a:ea typeface="Times New Roman" charset="0"/>
                                <a:cs typeface="Times New Roman" charset="0"/>
                              </a:rPr>
                            </m:ctrlPr>
                          </m:sSubSupPr>
                          <m:e>
                            <m:r>
                              <a:rPr lang="en-US" altLang="zh-TW" sz="3200" b="0" i="1" smtClean="0">
                                <a:latin typeface="Cambria Math" charset="0"/>
                                <a:ea typeface="Times New Roman" charset="0"/>
                                <a:cs typeface="Times New Roman" charset="0"/>
                              </a:rPr>
                              <m:t>𝐸</m:t>
                            </m:r>
                          </m:e>
                          <m:sub>
                            <m:r>
                              <a:rPr lang="en-US" altLang="zh-TW" sz="3200" i="1">
                                <a:latin typeface="Cambria Math" charset="0"/>
                                <a:ea typeface="Times New Roman" charset="0"/>
                                <a:cs typeface="Times New Roman" charset="0"/>
                              </a:rPr>
                              <m:t>𝒴</m:t>
                            </m:r>
                          </m:sub>
                          <m:sup>
                            <m:r>
                              <a:rPr lang="en-US" altLang="zh-TW" sz="3200" i="1">
                                <a:latin typeface="Cambria Math" charset="0"/>
                                <a:ea typeface="Times New Roman" charset="0"/>
                                <a:cs typeface="Times New Roman" charset="0"/>
                              </a:rPr>
                              <m:t>𝑐</m:t>
                            </m:r>
                          </m:sup>
                        </m:sSubSup>
                      </m:oMath>
                    </m:oMathPara>
                  </a14:m>
                  <a:endParaRPr lang="en-US" sz="3200" dirty="0">
                    <a:latin typeface="Times New Roman" charset="0"/>
                    <a:ea typeface="Times New Roman" charset="0"/>
                    <a:cs typeface="Times New Roman" charset="0"/>
                  </a:endParaRPr>
                </a:p>
              </p:txBody>
            </p:sp>
          </mc:Choice>
          <mc:Fallback xmlns="">
            <p:sp>
              <p:nvSpPr>
                <p:cNvPr id="18" name="TextBox 67">
                  <a:extLst>
                    <a:ext uri="{FF2B5EF4-FFF2-40B4-BE49-F238E27FC236}">
                      <a16:creationId xmlns:a16="http://schemas.microsoft.com/office/drawing/2014/main" id="{1AF7B524-923B-5E4E-A757-6D51A3E32687}"/>
                    </a:ext>
                  </a:extLst>
                </p:cNvPr>
                <p:cNvSpPr txBox="1">
                  <a:spLocks noRot="1" noChangeAspect="1" noMove="1" noResize="1" noEditPoints="1" noAdjustHandles="1" noChangeArrowheads="1" noChangeShapeType="1" noTextEdit="1"/>
                </p:cNvSpPr>
                <p:nvPr/>
              </p:nvSpPr>
              <p:spPr>
                <a:xfrm>
                  <a:off x="9453403" y="3174846"/>
                  <a:ext cx="769441" cy="644279"/>
                </a:xfrm>
                <a:prstGeom prst="rect">
                  <a:avLst/>
                </a:prstGeom>
                <a:blipFill>
                  <a:blip r:embed="rId8"/>
                  <a:stretch>
                    <a:fillRect b="-1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TextBox 67">
                  <a:extLst>
                    <a:ext uri="{FF2B5EF4-FFF2-40B4-BE49-F238E27FC236}">
                      <a16:creationId xmlns:a16="http://schemas.microsoft.com/office/drawing/2014/main" id="{0EF730BC-A468-5343-8C9E-BBAB51C20E2C}"/>
                    </a:ext>
                  </a:extLst>
                </p:cNvPr>
                <p:cNvSpPr txBox="1"/>
                <p:nvPr/>
              </p:nvSpPr>
              <p:spPr>
                <a:xfrm>
                  <a:off x="8699094" y="3164611"/>
                  <a:ext cx="62132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ea typeface="Times New Roman" charset="0"/>
                                <a:cs typeface="Times New Roman" charset="0"/>
                              </a:rPr>
                            </m:ctrlPr>
                          </m:sSupPr>
                          <m:e>
                            <m:r>
                              <a:rPr lang="en-US" altLang="zh-TW" sz="2800" b="0" i="1" smtClean="0">
                                <a:latin typeface="Cambria Math" charset="0"/>
                                <a:ea typeface="Times New Roman" charset="0"/>
                                <a:cs typeface="Times New Roman" charset="0"/>
                              </a:rPr>
                              <m:t>𝑧</m:t>
                            </m:r>
                          </m:e>
                          <m:sup>
                            <m:r>
                              <a:rPr lang="en-US" altLang="zh-TW" sz="2800" b="0" i="1" smtClean="0">
                                <a:latin typeface="Cambria Math" charset="0"/>
                                <a:ea typeface="Times New Roman" charset="0"/>
                                <a:cs typeface="Times New Roman" charset="0"/>
                              </a:rPr>
                              <m:t>𝑐</m:t>
                            </m:r>
                          </m:sup>
                        </m:sSup>
                      </m:oMath>
                    </m:oMathPara>
                  </a14:m>
                  <a:endParaRPr lang="en-US" sz="2800" dirty="0">
                    <a:latin typeface="Times New Roman" charset="0"/>
                    <a:ea typeface="Times New Roman" charset="0"/>
                    <a:cs typeface="Times New Roman" charset="0"/>
                  </a:endParaRPr>
                </a:p>
              </p:txBody>
            </p:sp>
          </mc:Choice>
          <mc:Fallback xmlns="">
            <p:sp>
              <p:nvSpPr>
                <p:cNvPr id="19" name="TextBox 67">
                  <a:extLst>
                    <a:ext uri="{FF2B5EF4-FFF2-40B4-BE49-F238E27FC236}">
                      <a16:creationId xmlns:a16="http://schemas.microsoft.com/office/drawing/2014/main" id="{0EF730BC-A468-5343-8C9E-BBAB51C20E2C}"/>
                    </a:ext>
                  </a:extLst>
                </p:cNvPr>
                <p:cNvSpPr txBox="1">
                  <a:spLocks noRot="1" noChangeAspect="1" noMove="1" noResize="1" noEditPoints="1" noAdjustHandles="1" noChangeArrowheads="1" noChangeShapeType="1" noTextEdit="1"/>
                </p:cNvSpPr>
                <p:nvPr/>
              </p:nvSpPr>
              <p:spPr>
                <a:xfrm>
                  <a:off x="8699094" y="3164611"/>
                  <a:ext cx="621324" cy="52322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26BFA36E-8C06-5C4D-855A-BE1636CFEE71}"/>
                    </a:ext>
                  </a:extLst>
                </p:cNvPr>
                <p:cNvSpPr txBox="1"/>
                <p:nvPr/>
              </p:nvSpPr>
              <p:spPr>
                <a:xfrm>
                  <a:off x="8709689" y="2646485"/>
                  <a:ext cx="547137"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kumimoji="1" lang="en-US" altLang="zh-TW" sz="3200" i="1" smtClean="0">
                            <a:latin typeface="Cambria Math" charset="0"/>
                            <a:ea typeface="Times New Roman" charset="0"/>
                            <a:cs typeface="Times New Roman" charset="0"/>
                          </a:rPr>
                          <m:t>𝒞</m:t>
                        </m:r>
                      </m:oMath>
                    </m:oMathPara>
                  </a14:m>
                  <a:endParaRPr kumimoji="1" lang="zh-TW" altLang="en-US" sz="3200" dirty="0">
                    <a:latin typeface="Times New Roman" charset="0"/>
                    <a:ea typeface="Times New Roman" charset="0"/>
                    <a:cs typeface="Times New Roman" charset="0"/>
                  </a:endParaRPr>
                </a:p>
              </p:txBody>
            </p:sp>
          </mc:Choice>
          <mc:Fallback xmlns="">
            <p:sp>
              <p:nvSpPr>
                <p:cNvPr id="20" name="文字方塊 19">
                  <a:extLst>
                    <a:ext uri="{FF2B5EF4-FFF2-40B4-BE49-F238E27FC236}">
                      <a16:creationId xmlns:a16="http://schemas.microsoft.com/office/drawing/2014/main" id="{26BFA36E-8C06-5C4D-855A-BE1636CFEE71}"/>
                    </a:ext>
                  </a:extLst>
                </p:cNvPr>
                <p:cNvSpPr txBox="1">
                  <a:spLocks noRot="1" noChangeAspect="1" noMove="1" noResize="1" noEditPoints="1" noAdjustHandles="1" noChangeArrowheads="1" noChangeShapeType="1" noTextEdit="1"/>
                </p:cNvSpPr>
                <p:nvPr/>
              </p:nvSpPr>
              <p:spPr>
                <a:xfrm>
                  <a:off x="8709689" y="2646485"/>
                  <a:ext cx="547137" cy="584775"/>
                </a:xfrm>
                <a:prstGeom prst="rect">
                  <a:avLst/>
                </a:prstGeom>
                <a:blipFill>
                  <a:blip r:embed="rId10"/>
                  <a:stretch>
                    <a:fillRect l="-6818"/>
                  </a:stretch>
                </a:blipFill>
              </p:spPr>
              <p:txBody>
                <a:bodyPr/>
                <a:lstStyle/>
                <a:p>
                  <a:r>
                    <a:rPr lang="zh-TW" altLang="en-US">
                      <a:noFill/>
                    </a:rPr>
                    <a:t> </a:t>
                  </a:r>
                </a:p>
              </p:txBody>
            </p:sp>
          </mc:Fallback>
        </mc:AlternateContent>
      </p:grpSp>
      <p:grpSp>
        <p:nvGrpSpPr>
          <p:cNvPr id="47" name="群組 46">
            <a:extLst>
              <a:ext uri="{FF2B5EF4-FFF2-40B4-BE49-F238E27FC236}">
                <a16:creationId xmlns:a16="http://schemas.microsoft.com/office/drawing/2014/main" id="{259BB540-C89E-5949-80D6-001D85E26E07}"/>
              </a:ext>
            </a:extLst>
          </p:cNvPr>
          <p:cNvGrpSpPr/>
          <p:nvPr/>
        </p:nvGrpSpPr>
        <p:grpSpPr>
          <a:xfrm>
            <a:off x="7100547" y="4041438"/>
            <a:ext cx="3644658" cy="2091205"/>
            <a:chOff x="7100547" y="2652450"/>
            <a:chExt cx="3644658" cy="2091205"/>
          </a:xfrm>
        </p:grpSpPr>
        <p:sp>
          <p:nvSpPr>
            <p:cNvPr id="21" name="橢圓 4">
              <a:extLst>
                <a:ext uri="{FF2B5EF4-FFF2-40B4-BE49-F238E27FC236}">
                  <a16:creationId xmlns:a16="http://schemas.microsoft.com/office/drawing/2014/main" id="{2CD74549-4A56-A440-9630-5B95EB448CAB}"/>
                </a:ext>
              </a:extLst>
            </p:cNvPr>
            <p:cNvSpPr>
              <a:spLocks noChangeAspect="1"/>
            </p:cNvSpPr>
            <p:nvPr/>
          </p:nvSpPr>
          <p:spPr>
            <a:xfrm>
              <a:off x="7124106" y="3384978"/>
              <a:ext cx="968881" cy="828000"/>
            </a:xfrm>
            <a:prstGeom prst="ellipse">
              <a:avLst/>
            </a:prstGeom>
            <a:noFill/>
            <a:ln w="28575">
              <a:solidFill>
                <a:schemeClr val="accent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3200">
                <a:solidFill>
                  <a:schemeClr val="accent1">
                    <a:lumMod val="50000"/>
                  </a:schemeClr>
                </a:solidFill>
                <a:latin typeface="Times New Roman" charset="0"/>
                <a:ea typeface="Times New Roman" charset="0"/>
                <a:cs typeface="Times New Roman" charset="0"/>
              </a:endParaRPr>
            </a:p>
          </p:txBody>
        </p:sp>
        <p:sp>
          <p:nvSpPr>
            <p:cNvPr id="22" name="橢圓 4">
              <a:extLst>
                <a:ext uri="{FF2B5EF4-FFF2-40B4-BE49-F238E27FC236}">
                  <a16:creationId xmlns:a16="http://schemas.microsoft.com/office/drawing/2014/main" id="{A0A14763-7C0A-4442-8841-E09ED6EA13EE}"/>
                </a:ext>
              </a:extLst>
            </p:cNvPr>
            <p:cNvSpPr>
              <a:spLocks noChangeAspect="1"/>
            </p:cNvSpPr>
            <p:nvPr/>
          </p:nvSpPr>
          <p:spPr>
            <a:xfrm>
              <a:off x="9753108" y="3384978"/>
              <a:ext cx="968882" cy="828000"/>
            </a:xfrm>
            <a:prstGeom prst="ellipse">
              <a:avLst/>
            </a:prstGeom>
            <a:noFill/>
            <a:ln w="28575">
              <a:solidFill>
                <a:schemeClr val="accent6">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3200">
                <a:latin typeface="Times New Roman" charset="0"/>
                <a:ea typeface="Times New Roman" charset="0"/>
                <a:cs typeface="Times New Roman" charset="0"/>
              </a:endParaRPr>
            </a:p>
          </p:txBody>
        </p:sp>
        <p:cxnSp>
          <p:nvCxnSpPr>
            <p:cNvPr id="23" name="直線箭頭接點 10">
              <a:extLst>
                <a:ext uri="{FF2B5EF4-FFF2-40B4-BE49-F238E27FC236}">
                  <a16:creationId xmlns:a16="http://schemas.microsoft.com/office/drawing/2014/main" id="{4CC22AF7-700B-914E-B4BD-C2AA9B552F1E}"/>
                </a:ext>
              </a:extLst>
            </p:cNvPr>
            <p:cNvCxnSpPr>
              <a:cxnSpLocks/>
            </p:cNvCxnSpPr>
            <p:nvPr/>
          </p:nvCxnSpPr>
          <p:spPr>
            <a:xfrm>
              <a:off x="7100547" y="2668810"/>
              <a:ext cx="459561" cy="9285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13">
              <a:extLst>
                <a:ext uri="{FF2B5EF4-FFF2-40B4-BE49-F238E27FC236}">
                  <a16:creationId xmlns:a16="http://schemas.microsoft.com/office/drawing/2014/main" id="{5FC245C2-1608-4B4C-A579-0D4B7D130FE8}"/>
                </a:ext>
              </a:extLst>
            </p:cNvPr>
            <p:cNvCxnSpPr>
              <a:cxnSpLocks/>
              <a:endCxn id="26" idx="7"/>
            </p:cNvCxnSpPr>
            <p:nvPr/>
          </p:nvCxnSpPr>
          <p:spPr>
            <a:xfrm flipH="1">
              <a:off x="10283879" y="2652450"/>
              <a:ext cx="461326" cy="10073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7">
              <a:extLst>
                <a:ext uri="{FF2B5EF4-FFF2-40B4-BE49-F238E27FC236}">
                  <a16:creationId xmlns:a16="http://schemas.microsoft.com/office/drawing/2014/main" id="{0E8C11AB-8CE1-5D4F-AA51-166D6FD8D2AA}"/>
                </a:ext>
              </a:extLst>
            </p:cNvPr>
            <p:cNvSpPr/>
            <p:nvPr/>
          </p:nvSpPr>
          <p:spPr>
            <a:xfrm>
              <a:off x="7539093" y="3610816"/>
              <a:ext cx="125999" cy="12599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sp>
          <p:nvSpPr>
            <p:cNvPr id="26" name="橢圓 7">
              <a:extLst>
                <a:ext uri="{FF2B5EF4-FFF2-40B4-BE49-F238E27FC236}">
                  <a16:creationId xmlns:a16="http://schemas.microsoft.com/office/drawing/2014/main" id="{02E7B8A8-64E1-F14E-9555-0114CB5D9E42}"/>
                </a:ext>
              </a:extLst>
            </p:cNvPr>
            <p:cNvSpPr/>
            <p:nvPr/>
          </p:nvSpPr>
          <p:spPr>
            <a:xfrm>
              <a:off x="10176332" y="3641371"/>
              <a:ext cx="125999" cy="12599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7" name="TextBox 67">
                  <a:extLst>
                    <a:ext uri="{FF2B5EF4-FFF2-40B4-BE49-F238E27FC236}">
                      <a16:creationId xmlns:a16="http://schemas.microsoft.com/office/drawing/2014/main" id="{9DE73D9C-7ABB-6846-A0E5-B79FE18BD926}"/>
                    </a:ext>
                  </a:extLst>
                </p:cNvPr>
                <p:cNvSpPr txBox="1"/>
                <p:nvPr/>
              </p:nvSpPr>
              <p:spPr>
                <a:xfrm>
                  <a:off x="7269223" y="3636589"/>
                  <a:ext cx="678647" cy="523220"/>
                </a:xfrm>
                <a:prstGeom prst="rect">
                  <a:avLst/>
                </a:prstGeom>
                <a:noFill/>
                <a:ln w="28575">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b="0" i="1" smtClean="0">
                                <a:latin typeface="Cambria Math" panose="02040503050406030204" pitchFamily="18" charset="0"/>
                                <a:ea typeface="Times New Roman" charset="0"/>
                                <a:cs typeface="Times New Roman" charset="0"/>
                              </a:rPr>
                            </m:ctrlPr>
                          </m:sSubSupPr>
                          <m:e>
                            <m:r>
                              <a:rPr lang="en-US" altLang="zh-TW" sz="2800" b="0" i="1" smtClean="0">
                                <a:latin typeface="Cambria Math" charset="0"/>
                                <a:ea typeface="Times New Roman" charset="0"/>
                                <a:cs typeface="Times New Roman" charset="0"/>
                              </a:rPr>
                              <m:t>𝑧</m:t>
                            </m:r>
                          </m:e>
                          <m:sub>
                            <m:r>
                              <a:rPr lang="en-US" altLang="zh-TW" sz="2800" i="1">
                                <a:latin typeface="Cambria Math" charset="0"/>
                                <a:ea typeface="Times New Roman" charset="0"/>
                                <a:cs typeface="Times New Roman" charset="0"/>
                              </a:rPr>
                              <m:t>𝒳</m:t>
                            </m:r>
                          </m:sub>
                          <m:sup>
                            <m:r>
                              <a:rPr lang="en-US" altLang="zh-TW" sz="2800" b="0" i="1" smtClean="0">
                                <a:latin typeface="Cambria Math" charset="0"/>
                                <a:ea typeface="Times New Roman" charset="0"/>
                                <a:cs typeface="Times New Roman" charset="0"/>
                              </a:rPr>
                              <m:t>𝑎</m:t>
                            </m:r>
                          </m:sup>
                        </m:sSubSup>
                      </m:oMath>
                    </m:oMathPara>
                  </a14:m>
                  <a:endParaRPr lang="en-US" sz="2800" dirty="0">
                    <a:latin typeface="Times New Roman" charset="0"/>
                    <a:ea typeface="Times New Roman" charset="0"/>
                    <a:cs typeface="Times New Roman" charset="0"/>
                  </a:endParaRPr>
                </a:p>
              </p:txBody>
            </p:sp>
          </mc:Choice>
          <mc:Fallback xmlns="">
            <p:sp>
              <p:nvSpPr>
                <p:cNvPr id="27" name="TextBox 67">
                  <a:extLst>
                    <a:ext uri="{FF2B5EF4-FFF2-40B4-BE49-F238E27FC236}">
                      <a16:creationId xmlns:a16="http://schemas.microsoft.com/office/drawing/2014/main" id="{9DE73D9C-7ABB-6846-A0E5-B79FE18BD926}"/>
                    </a:ext>
                  </a:extLst>
                </p:cNvPr>
                <p:cNvSpPr txBox="1">
                  <a:spLocks noRot="1" noChangeAspect="1" noMove="1" noResize="1" noEditPoints="1" noAdjustHandles="1" noChangeArrowheads="1" noChangeShapeType="1" noTextEdit="1"/>
                </p:cNvSpPr>
                <p:nvPr/>
              </p:nvSpPr>
              <p:spPr>
                <a:xfrm>
                  <a:off x="7269223" y="3636589"/>
                  <a:ext cx="678647" cy="523220"/>
                </a:xfrm>
                <a:prstGeom prst="rect">
                  <a:avLst/>
                </a:prstGeom>
                <a:blipFill>
                  <a:blip r:embed="rId11"/>
                  <a:stretch>
                    <a:fillRect b="-7317"/>
                  </a:stretch>
                </a:blipFill>
                <a:ln w="28575">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TextBox 67">
                  <a:extLst>
                    <a:ext uri="{FF2B5EF4-FFF2-40B4-BE49-F238E27FC236}">
                      <a16:creationId xmlns:a16="http://schemas.microsoft.com/office/drawing/2014/main" id="{C1397703-23ED-6747-B0A6-4A16DBE3C2E4}"/>
                    </a:ext>
                  </a:extLst>
                </p:cNvPr>
                <p:cNvSpPr txBox="1"/>
                <p:nvPr/>
              </p:nvSpPr>
              <p:spPr>
                <a:xfrm>
                  <a:off x="9909607" y="3651457"/>
                  <a:ext cx="655884" cy="5752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b="0" i="1" smtClean="0">
                                <a:latin typeface="Cambria Math" panose="02040503050406030204" pitchFamily="18" charset="0"/>
                                <a:ea typeface="Times New Roman" charset="0"/>
                                <a:cs typeface="Times New Roman" charset="0"/>
                              </a:rPr>
                            </m:ctrlPr>
                          </m:sSubSupPr>
                          <m:e>
                            <m:r>
                              <a:rPr lang="en-US" altLang="zh-TW" sz="2800" b="0" i="1" smtClean="0">
                                <a:latin typeface="Cambria Math" charset="0"/>
                                <a:ea typeface="Times New Roman" charset="0"/>
                                <a:cs typeface="Times New Roman" charset="0"/>
                              </a:rPr>
                              <m:t>𝑧</m:t>
                            </m:r>
                          </m:e>
                          <m:sub>
                            <m:r>
                              <a:rPr lang="en-US" altLang="zh-TW" sz="2800" i="1">
                                <a:latin typeface="Cambria Math" charset="0"/>
                                <a:ea typeface="Times New Roman" charset="0"/>
                                <a:cs typeface="Times New Roman" charset="0"/>
                              </a:rPr>
                              <m:t>𝒴</m:t>
                            </m:r>
                          </m:sub>
                          <m:sup>
                            <m:r>
                              <a:rPr lang="en-US" altLang="zh-TW" sz="2800" b="0" i="1" smtClean="0">
                                <a:latin typeface="Cambria Math" charset="0"/>
                                <a:ea typeface="Times New Roman" charset="0"/>
                                <a:cs typeface="Times New Roman" charset="0"/>
                              </a:rPr>
                              <m:t>𝑎</m:t>
                            </m:r>
                          </m:sup>
                        </m:sSubSup>
                      </m:oMath>
                    </m:oMathPara>
                  </a14:m>
                  <a:endParaRPr lang="en-US" sz="2800" dirty="0">
                    <a:latin typeface="Times New Roman" charset="0"/>
                    <a:ea typeface="Times New Roman" charset="0"/>
                    <a:cs typeface="Times New Roman" charset="0"/>
                  </a:endParaRPr>
                </a:p>
              </p:txBody>
            </p:sp>
          </mc:Choice>
          <mc:Fallback xmlns="">
            <p:sp>
              <p:nvSpPr>
                <p:cNvPr id="28" name="TextBox 67">
                  <a:extLst>
                    <a:ext uri="{FF2B5EF4-FFF2-40B4-BE49-F238E27FC236}">
                      <a16:creationId xmlns:a16="http://schemas.microsoft.com/office/drawing/2014/main" id="{C1397703-23ED-6747-B0A6-4A16DBE3C2E4}"/>
                    </a:ext>
                  </a:extLst>
                </p:cNvPr>
                <p:cNvSpPr txBox="1">
                  <a:spLocks noRot="1" noChangeAspect="1" noMove="1" noResize="1" noEditPoints="1" noAdjustHandles="1" noChangeArrowheads="1" noChangeShapeType="1" noTextEdit="1"/>
                </p:cNvSpPr>
                <p:nvPr/>
              </p:nvSpPr>
              <p:spPr>
                <a:xfrm>
                  <a:off x="9909607" y="3651457"/>
                  <a:ext cx="655884" cy="575286"/>
                </a:xfrm>
                <a:prstGeom prst="rect">
                  <a:avLst/>
                </a:prstGeom>
                <a:blipFill>
                  <a:blip r:embed="rId12"/>
                  <a:stretch>
                    <a:fillRect b="-130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19">
                  <a:extLst>
                    <a:ext uri="{FF2B5EF4-FFF2-40B4-BE49-F238E27FC236}">
                      <a16:creationId xmlns:a16="http://schemas.microsoft.com/office/drawing/2014/main" id="{D68569DA-E298-0E4D-8FC0-2275512B4ACA}"/>
                    </a:ext>
                  </a:extLst>
                </p:cNvPr>
                <p:cNvSpPr txBox="1"/>
                <p:nvPr/>
              </p:nvSpPr>
              <p:spPr>
                <a:xfrm>
                  <a:off x="7129403" y="4115310"/>
                  <a:ext cx="93435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TW" sz="3200" i="1" smtClean="0">
                                <a:latin typeface="Cambria Math" panose="02040503050406030204" pitchFamily="18" charset="0"/>
                                <a:ea typeface="Times New Roman" charset="0"/>
                                <a:cs typeface="Times New Roman" charset="0"/>
                              </a:rPr>
                            </m:ctrlPr>
                          </m:sSubPr>
                          <m:e>
                            <m:r>
                              <a:rPr kumimoji="1" lang="en-US" altLang="zh-TW" sz="3200" i="1" smtClean="0">
                                <a:latin typeface="Cambria Math" charset="0"/>
                                <a:ea typeface="Times New Roman" charset="0"/>
                                <a:cs typeface="Times New Roman" charset="0"/>
                              </a:rPr>
                              <m:t>𝒜</m:t>
                            </m:r>
                          </m:e>
                          <m:sub>
                            <m:r>
                              <a:rPr lang="en-US" altLang="zh-TW" sz="3200" i="1">
                                <a:latin typeface="Cambria Math" charset="0"/>
                                <a:ea typeface="Times New Roman" charset="0"/>
                                <a:cs typeface="Times New Roman" charset="0"/>
                              </a:rPr>
                              <m:t>𝒳</m:t>
                            </m:r>
                          </m:sub>
                        </m:sSub>
                      </m:oMath>
                    </m:oMathPara>
                  </a14:m>
                  <a:endParaRPr kumimoji="1" lang="zh-TW" altLang="en-US" sz="3200" dirty="0">
                    <a:latin typeface="Times New Roman" charset="0"/>
                    <a:ea typeface="Times New Roman" charset="0"/>
                    <a:cs typeface="Times New Roman" charset="0"/>
                  </a:endParaRPr>
                </a:p>
              </p:txBody>
            </p:sp>
          </mc:Choice>
          <mc:Fallback xmlns="">
            <p:sp>
              <p:nvSpPr>
                <p:cNvPr id="29" name="文字方塊 19">
                  <a:extLst>
                    <a:ext uri="{FF2B5EF4-FFF2-40B4-BE49-F238E27FC236}">
                      <a16:creationId xmlns:a16="http://schemas.microsoft.com/office/drawing/2014/main" id="{D68569DA-E298-0E4D-8FC0-2275512B4ACA}"/>
                    </a:ext>
                  </a:extLst>
                </p:cNvPr>
                <p:cNvSpPr txBox="1">
                  <a:spLocks noRot="1" noChangeAspect="1" noMove="1" noResize="1" noEditPoints="1" noAdjustHandles="1" noChangeArrowheads="1" noChangeShapeType="1" noTextEdit="1"/>
                </p:cNvSpPr>
                <p:nvPr/>
              </p:nvSpPr>
              <p:spPr>
                <a:xfrm>
                  <a:off x="7129403" y="4115310"/>
                  <a:ext cx="934358" cy="584775"/>
                </a:xfrm>
                <a:prstGeom prst="rect">
                  <a:avLst/>
                </a:prstGeom>
                <a:blipFill>
                  <a:blip r:embed="rId13"/>
                  <a:stretch>
                    <a:fillRect l="-2667" b="-85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19">
                  <a:extLst>
                    <a:ext uri="{FF2B5EF4-FFF2-40B4-BE49-F238E27FC236}">
                      <a16:creationId xmlns:a16="http://schemas.microsoft.com/office/drawing/2014/main" id="{C8E2E6D8-AAFC-E14C-8300-F0EDDD6BD593}"/>
                    </a:ext>
                  </a:extLst>
                </p:cNvPr>
                <p:cNvSpPr txBox="1"/>
                <p:nvPr/>
              </p:nvSpPr>
              <p:spPr>
                <a:xfrm>
                  <a:off x="9791839" y="4114765"/>
                  <a:ext cx="906530" cy="62889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TW" sz="3200" i="1" smtClean="0">
                                <a:latin typeface="Cambria Math" panose="02040503050406030204" pitchFamily="18" charset="0"/>
                                <a:ea typeface="Times New Roman" charset="0"/>
                                <a:cs typeface="Times New Roman" charset="0"/>
                              </a:rPr>
                            </m:ctrlPr>
                          </m:sSubPr>
                          <m:e>
                            <m:r>
                              <a:rPr kumimoji="1" lang="en-US" altLang="zh-TW" sz="3200" i="1" smtClean="0">
                                <a:latin typeface="Cambria Math" charset="0"/>
                                <a:ea typeface="Times New Roman" charset="0"/>
                                <a:cs typeface="Times New Roman" charset="0"/>
                              </a:rPr>
                              <m:t>𝒜</m:t>
                            </m:r>
                          </m:e>
                          <m:sub>
                            <m:r>
                              <a:rPr lang="en-US" altLang="zh-TW" sz="3200" i="1">
                                <a:latin typeface="Cambria Math" charset="0"/>
                                <a:ea typeface="Times New Roman" charset="0"/>
                                <a:cs typeface="Times New Roman" charset="0"/>
                              </a:rPr>
                              <m:t>𝒴</m:t>
                            </m:r>
                          </m:sub>
                        </m:sSub>
                      </m:oMath>
                    </m:oMathPara>
                  </a14:m>
                  <a:endParaRPr kumimoji="1" lang="zh-TW" altLang="en-US" sz="3200" dirty="0">
                    <a:latin typeface="Times New Roman" charset="0"/>
                    <a:ea typeface="Times New Roman" charset="0"/>
                    <a:cs typeface="Times New Roman" charset="0"/>
                  </a:endParaRPr>
                </a:p>
              </p:txBody>
            </p:sp>
          </mc:Choice>
          <mc:Fallback xmlns="">
            <p:sp>
              <p:nvSpPr>
                <p:cNvPr id="30" name="文字方塊 19">
                  <a:extLst>
                    <a:ext uri="{FF2B5EF4-FFF2-40B4-BE49-F238E27FC236}">
                      <a16:creationId xmlns:a16="http://schemas.microsoft.com/office/drawing/2014/main" id="{C8E2E6D8-AAFC-E14C-8300-F0EDDD6BD593}"/>
                    </a:ext>
                  </a:extLst>
                </p:cNvPr>
                <p:cNvSpPr txBox="1">
                  <a:spLocks noRot="1" noChangeAspect="1" noMove="1" noResize="1" noEditPoints="1" noAdjustHandles="1" noChangeArrowheads="1" noChangeShapeType="1" noTextEdit="1"/>
                </p:cNvSpPr>
                <p:nvPr/>
              </p:nvSpPr>
              <p:spPr>
                <a:xfrm>
                  <a:off x="9791839" y="4114765"/>
                  <a:ext cx="906530" cy="628890"/>
                </a:xfrm>
                <a:prstGeom prst="rect">
                  <a:avLst/>
                </a:prstGeom>
                <a:blipFill>
                  <a:blip r:embed="rId14"/>
                  <a:stretch>
                    <a:fillRect l="-2778" b="-11765"/>
                  </a:stretch>
                </a:blipFill>
              </p:spPr>
              <p:txBody>
                <a:bodyPr/>
                <a:lstStyle/>
                <a:p>
                  <a:r>
                    <a:rPr lang="zh-TW" altLang="en-US">
                      <a:noFill/>
                    </a:rPr>
                    <a:t> </a:t>
                  </a:r>
                </a:p>
              </p:txBody>
            </p:sp>
          </mc:Fallback>
        </mc:AlternateContent>
      </p:grpSp>
      <p:sp>
        <p:nvSpPr>
          <p:cNvPr id="44" name="標題 43">
            <a:extLst>
              <a:ext uri="{FF2B5EF4-FFF2-40B4-BE49-F238E27FC236}">
                <a16:creationId xmlns:a16="http://schemas.microsoft.com/office/drawing/2014/main" id="{104AFA2C-8B6A-A84B-9CB9-1929FE10BE26}"/>
              </a:ext>
            </a:extLst>
          </p:cNvPr>
          <p:cNvSpPr>
            <a:spLocks noGrp="1"/>
          </p:cNvSpPr>
          <p:nvPr>
            <p:ph type="title"/>
          </p:nvPr>
        </p:nvSpPr>
        <p:spPr/>
        <p:txBody>
          <a:bodyPr/>
          <a:lstStyle/>
          <a:p>
            <a:r>
              <a:rPr lang="en-US" altLang="zh-TW" dirty="0"/>
              <a:t>Disentangled Representation I2I (DRIT)</a:t>
            </a:r>
            <a:endParaRPr lang="zh-TW" altLang="en-US" dirty="0"/>
          </a:p>
        </p:txBody>
      </p:sp>
      <p:graphicFrame>
        <p:nvGraphicFramePr>
          <p:cNvPr id="45" name="表格 44">
            <a:extLst>
              <a:ext uri="{FF2B5EF4-FFF2-40B4-BE49-F238E27FC236}">
                <a16:creationId xmlns:a16="http://schemas.microsoft.com/office/drawing/2014/main" id="{7871ECB3-DD49-7C43-8679-62837A3F57FC}"/>
              </a:ext>
            </a:extLst>
          </p:cNvPr>
          <p:cNvGraphicFramePr>
            <a:graphicFrameLocks noGrp="1"/>
          </p:cNvGraphicFramePr>
          <p:nvPr>
            <p:extLst>
              <p:ext uri="{D42A27DB-BD31-4B8C-83A1-F6EECF244321}">
                <p14:modId xmlns:p14="http://schemas.microsoft.com/office/powerpoint/2010/main" val="2327423062"/>
              </p:ext>
            </p:extLst>
          </p:nvPr>
        </p:nvGraphicFramePr>
        <p:xfrm>
          <a:off x="178902" y="2337622"/>
          <a:ext cx="5629431" cy="1984121"/>
        </p:xfrm>
        <a:graphic>
          <a:graphicData uri="http://schemas.openxmlformats.org/drawingml/2006/table">
            <a:tbl>
              <a:tblPr firstRow="1" bandRow="1">
                <a:tableStyleId>{5940675A-B579-460E-94D1-54222C63F5DA}</a:tableStyleId>
              </a:tblPr>
              <a:tblGrid>
                <a:gridCol w="1454908">
                  <a:extLst>
                    <a:ext uri="{9D8B030D-6E8A-4147-A177-3AD203B41FA5}">
                      <a16:colId xmlns:a16="http://schemas.microsoft.com/office/drawing/2014/main" val="2495119611"/>
                    </a:ext>
                  </a:extLst>
                </a:gridCol>
                <a:gridCol w="1934598">
                  <a:extLst>
                    <a:ext uri="{9D8B030D-6E8A-4147-A177-3AD203B41FA5}">
                      <a16:colId xmlns:a16="http://schemas.microsoft.com/office/drawing/2014/main" val="2013199080"/>
                    </a:ext>
                  </a:extLst>
                </a:gridCol>
                <a:gridCol w="2239925">
                  <a:extLst>
                    <a:ext uri="{9D8B030D-6E8A-4147-A177-3AD203B41FA5}">
                      <a16:colId xmlns:a16="http://schemas.microsoft.com/office/drawing/2014/main" val="4211401133"/>
                    </a:ext>
                  </a:extLst>
                </a:gridCol>
              </a:tblGrid>
              <a:tr h="429641">
                <a:tc>
                  <a:txBody>
                    <a:bodyPr/>
                    <a:lstStyle/>
                    <a:p>
                      <a:pPr algn="ctr"/>
                      <a:endParaRPr lang="zh-TW" alt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a:r>
                        <a:rPr lang="en-US" altLang="zh-TW" b="1" dirty="0">
                          <a:solidFill>
                            <a:schemeClr val="accent1">
                              <a:lumMod val="50000"/>
                            </a:schemeClr>
                          </a:solidFill>
                        </a:rPr>
                        <a:t>Paired data</a:t>
                      </a:r>
                      <a:endParaRPr lang="zh-TW" altLang="en-US" b="1" dirty="0">
                        <a:solidFill>
                          <a:schemeClr val="accent1">
                            <a:lumMod val="50000"/>
                          </a:schemeClr>
                        </a:solidFill>
                      </a:endParaRPr>
                    </a:p>
                  </a:txBody>
                  <a:tcPr anchor="ctr">
                    <a:lnT w="12700" cap="flat" cmpd="sng" algn="ctr">
                      <a:noFill/>
                      <a:prstDash val="solid"/>
                      <a:round/>
                      <a:headEnd type="none" w="med" len="med"/>
                      <a:tailEnd type="none" w="med" len="med"/>
                    </a:lnT>
                    <a:noFill/>
                  </a:tcPr>
                </a:tc>
                <a:tc>
                  <a:txBody>
                    <a:bodyPr/>
                    <a:lstStyle/>
                    <a:p>
                      <a:pPr algn="ctr"/>
                      <a:r>
                        <a:rPr lang="en-US" altLang="zh-TW" b="1" dirty="0">
                          <a:solidFill>
                            <a:schemeClr val="accent1">
                              <a:lumMod val="50000"/>
                            </a:schemeClr>
                          </a:solidFill>
                        </a:rPr>
                        <a:t>Unpaired data</a:t>
                      </a:r>
                      <a:endParaRPr lang="zh-TW" altLang="en-US" b="1" dirty="0">
                        <a:solidFill>
                          <a:schemeClr val="accent1">
                            <a:lumMod val="50000"/>
                          </a:schemeClr>
                        </a:solidFill>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446234043"/>
                  </a:ext>
                </a:extLst>
              </a:tr>
              <a:tr h="638552">
                <a:tc>
                  <a:txBody>
                    <a:bodyPr/>
                    <a:lstStyle/>
                    <a:p>
                      <a:pPr algn="ctr"/>
                      <a:r>
                        <a:rPr lang="en-US" altLang="zh-TW" b="1" dirty="0">
                          <a:solidFill>
                            <a:schemeClr val="accent1">
                              <a:lumMod val="50000"/>
                            </a:schemeClr>
                          </a:solidFill>
                        </a:rPr>
                        <a:t>Unimodal </a:t>
                      </a:r>
                      <a:endParaRPr lang="zh-TW" altLang="en-US" b="1" dirty="0">
                        <a:solidFill>
                          <a:schemeClr val="accent1">
                            <a:lumMod val="50000"/>
                          </a:schemeClr>
                        </a:solidFill>
                      </a:endParaRPr>
                    </a:p>
                  </a:txBody>
                  <a:tcPr anchor="ctr">
                    <a:lnL w="12700" cap="flat" cmpd="sng" algn="ctr">
                      <a:noFill/>
                      <a:prstDash val="solid"/>
                      <a:round/>
                      <a:headEnd type="none" w="med" len="med"/>
                      <a:tailEnd type="none" w="med" len="med"/>
                    </a:lnL>
                    <a:noFill/>
                  </a:tcPr>
                </a:tc>
                <a:tc>
                  <a:txBody>
                    <a:bodyPr/>
                    <a:lstStyle/>
                    <a:p>
                      <a:r>
                        <a:rPr lang="en-US" altLang="zh-TW" dirty="0"/>
                        <a:t>Pix2pix </a:t>
                      </a:r>
                      <a:r>
                        <a:rPr lang="en-US" altLang="zh-TW" sz="1200" dirty="0"/>
                        <a:t>[Isola </a:t>
                      </a:r>
                      <a:r>
                        <a:rPr lang="en-US" altLang="zh-TW" sz="1200" i="1" dirty="0"/>
                        <a:t>et al</a:t>
                      </a:r>
                      <a:r>
                        <a:rPr lang="en-US" altLang="zh-TW" sz="1200" dirty="0"/>
                        <a:t>.]</a:t>
                      </a:r>
                      <a:endParaRPr lang="zh-TW" altLang="en-US" dirty="0"/>
                    </a:p>
                  </a:txBody>
                  <a:tcPr/>
                </a:tc>
                <a:tc>
                  <a:txBody>
                    <a:bodyPr/>
                    <a:lstStyle/>
                    <a:p>
                      <a:r>
                        <a:rPr lang="en-US" altLang="zh-TW" dirty="0" err="1"/>
                        <a:t>DiscoGAN</a:t>
                      </a:r>
                      <a:r>
                        <a:rPr lang="en-US" altLang="zh-TW" dirty="0"/>
                        <a:t> </a:t>
                      </a:r>
                      <a:r>
                        <a:rPr lang="en-US" altLang="zh-TW" sz="1200" dirty="0"/>
                        <a:t>[Kim </a:t>
                      </a:r>
                      <a:r>
                        <a:rPr lang="en-US" altLang="zh-TW" sz="1200" i="1" dirty="0"/>
                        <a:t>et al</a:t>
                      </a:r>
                      <a:r>
                        <a:rPr lang="en-US" altLang="zh-TW" sz="1200" dirty="0"/>
                        <a:t>.]</a:t>
                      </a:r>
                      <a:r>
                        <a:rPr lang="en-US" altLang="zh-TW" dirty="0"/>
                        <a:t>, </a:t>
                      </a:r>
                    </a:p>
                    <a:p>
                      <a:r>
                        <a:rPr lang="en-US" altLang="zh-TW" dirty="0" err="1"/>
                        <a:t>CycleGAN</a:t>
                      </a:r>
                      <a:r>
                        <a:rPr lang="en-US" altLang="zh-TW" dirty="0"/>
                        <a:t> </a:t>
                      </a:r>
                      <a:r>
                        <a:rPr lang="en-US" altLang="zh-TW" sz="1200" dirty="0"/>
                        <a:t>[Zhu </a:t>
                      </a:r>
                      <a:r>
                        <a:rPr lang="en-US" altLang="zh-TW" sz="1200" i="1" dirty="0"/>
                        <a:t>et al</a:t>
                      </a:r>
                      <a:r>
                        <a:rPr lang="en-US" altLang="zh-TW" sz="1200" dirty="0"/>
                        <a:t>.]</a:t>
                      </a:r>
                      <a:r>
                        <a:rPr lang="en-US" altLang="zh-TW" dirty="0"/>
                        <a:t>, </a:t>
                      </a:r>
                    </a:p>
                    <a:p>
                      <a:r>
                        <a:rPr lang="en-US" altLang="zh-TW" dirty="0"/>
                        <a:t>UNIT </a:t>
                      </a:r>
                      <a:r>
                        <a:rPr lang="en-US" altLang="zh-TW" sz="1200" dirty="0"/>
                        <a:t>[Liu </a:t>
                      </a:r>
                      <a:r>
                        <a:rPr lang="en-US" altLang="zh-TW" sz="1200" i="1" dirty="0"/>
                        <a:t>et al</a:t>
                      </a:r>
                      <a:r>
                        <a:rPr lang="en-US" altLang="zh-TW" sz="1200" dirty="0"/>
                        <a:t>.]</a:t>
                      </a:r>
                      <a:endParaRPr lang="zh-TW" altLang="en-US" dirty="0"/>
                    </a:p>
                  </a:txBody>
                  <a:tcPr>
                    <a:lnR w="12700" cap="flat" cmpd="sng" algn="ctr">
                      <a:noFill/>
                      <a:prstDash val="solid"/>
                      <a:round/>
                      <a:headEnd type="none" w="med" len="med"/>
                      <a:tailEnd type="none" w="med" len="med"/>
                    </a:lnR>
                  </a:tcPr>
                </a:tc>
                <a:extLst>
                  <a:ext uri="{0D108BD9-81ED-4DB2-BD59-A6C34878D82A}">
                    <a16:rowId xmlns:a16="http://schemas.microsoft.com/office/drawing/2014/main" val="2415436115"/>
                  </a:ext>
                </a:extLst>
              </a:tr>
              <a:tr h="638552">
                <a:tc>
                  <a:txBody>
                    <a:bodyPr/>
                    <a:lstStyle/>
                    <a:p>
                      <a:pPr algn="ctr"/>
                      <a:r>
                        <a:rPr lang="en-US" altLang="zh-TW" b="1" dirty="0">
                          <a:solidFill>
                            <a:schemeClr val="accent1">
                              <a:lumMod val="50000"/>
                            </a:schemeClr>
                          </a:solidFill>
                        </a:rPr>
                        <a:t>Multimodal</a:t>
                      </a:r>
                      <a:endParaRPr lang="zh-TW" altLang="en-US" b="1" dirty="0">
                        <a:solidFill>
                          <a:schemeClr val="accent1">
                            <a:lumMod val="50000"/>
                          </a:schemeClr>
                        </a:solidFill>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r>
                        <a:rPr lang="en-US" altLang="zh-TW" dirty="0" err="1"/>
                        <a:t>BicycleGAN</a:t>
                      </a:r>
                      <a:r>
                        <a:rPr lang="en-US" altLang="zh-TW" dirty="0"/>
                        <a:t> </a:t>
                      </a:r>
                      <a:r>
                        <a:rPr lang="en-US" altLang="zh-TW" sz="1200" dirty="0"/>
                        <a:t>[Zhu </a:t>
                      </a:r>
                      <a:r>
                        <a:rPr lang="en-US" altLang="zh-TW" sz="1200" i="1" dirty="0"/>
                        <a:t>et al</a:t>
                      </a:r>
                      <a:r>
                        <a:rPr lang="en-US" altLang="zh-TW" sz="1200" dirty="0"/>
                        <a:t>.]</a:t>
                      </a:r>
                    </a:p>
                    <a:p>
                      <a:r>
                        <a:rPr lang="en-US" altLang="zh-TW" dirty="0"/>
                        <a:t>Pix2pixHD </a:t>
                      </a:r>
                      <a:r>
                        <a:rPr lang="en-US" altLang="zh-TW" sz="1200" dirty="0"/>
                        <a:t>[Wang </a:t>
                      </a:r>
                      <a:r>
                        <a:rPr lang="en-US" altLang="zh-TW" sz="1200" i="1" dirty="0"/>
                        <a:t>et al</a:t>
                      </a:r>
                      <a:r>
                        <a:rPr lang="en-US" altLang="zh-TW" sz="1200" dirty="0"/>
                        <a:t>.]</a:t>
                      </a:r>
                      <a:endParaRPr lang="zh-TW" altLang="en-US" dirty="0"/>
                    </a:p>
                  </a:txBody>
                  <a:tcPr>
                    <a:lnB w="12700" cap="flat" cmpd="sng" algn="ctr">
                      <a:noFill/>
                      <a:prstDash val="solid"/>
                      <a:round/>
                      <a:headEnd type="none" w="med" len="med"/>
                      <a:tailEnd type="none" w="med" len="med"/>
                    </a:lnB>
                  </a:tcPr>
                </a:tc>
                <a:tc>
                  <a:txBody>
                    <a:bodyPr/>
                    <a:lstStyle/>
                    <a:p>
                      <a:r>
                        <a:rPr lang="en-US" altLang="zh-TW" dirty="0"/>
                        <a:t>DRIT (Ours)</a:t>
                      </a:r>
                      <a:endParaRPr lang="zh-TW" altLang="en-US"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17259057"/>
                  </a:ext>
                </a:extLst>
              </a:tr>
            </a:tbl>
          </a:graphicData>
        </a:graphic>
      </p:graphicFrame>
      <p:sp>
        <p:nvSpPr>
          <p:cNvPr id="48" name="文字方塊 47">
            <a:extLst>
              <a:ext uri="{FF2B5EF4-FFF2-40B4-BE49-F238E27FC236}">
                <a16:creationId xmlns:a16="http://schemas.microsoft.com/office/drawing/2014/main" id="{86B2C909-DB00-E343-A75E-493975796AB4}"/>
              </a:ext>
            </a:extLst>
          </p:cNvPr>
          <p:cNvSpPr txBox="1"/>
          <p:nvPr/>
        </p:nvSpPr>
        <p:spPr>
          <a:xfrm>
            <a:off x="6855837" y="1701680"/>
            <a:ext cx="3903376"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TW" sz="2000" dirty="0"/>
              <a:t>Domain-invariant </a:t>
            </a:r>
            <a:r>
              <a:rPr kumimoji="1" lang="en-US" altLang="zh-TW" sz="2000" dirty="0">
                <a:solidFill>
                  <a:srgbClr val="FF0000"/>
                </a:solidFill>
              </a:rPr>
              <a:t>content</a:t>
            </a:r>
            <a:r>
              <a:rPr kumimoji="1" lang="en-US" altLang="zh-TW" sz="2000" dirty="0"/>
              <a:t> space</a:t>
            </a:r>
            <a:endParaRPr kumimoji="1" lang="zh-TW" altLang="en-US" sz="2000" dirty="0"/>
          </a:p>
        </p:txBody>
      </p:sp>
      <p:sp>
        <p:nvSpPr>
          <p:cNvPr id="49" name="文字方塊 48">
            <a:extLst>
              <a:ext uri="{FF2B5EF4-FFF2-40B4-BE49-F238E27FC236}">
                <a16:creationId xmlns:a16="http://schemas.microsoft.com/office/drawing/2014/main" id="{23378BFB-A77E-5747-B860-2802386000AA}"/>
              </a:ext>
            </a:extLst>
          </p:cNvPr>
          <p:cNvSpPr txBox="1"/>
          <p:nvPr/>
        </p:nvSpPr>
        <p:spPr>
          <a:xfrm>
            <a:off x="6855837" y="2105023"/>
            <a:ext cx="3823483"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TW" sz="2000" dirty="0"/>
              <a:t>Domain-specific </a:t>
            </a:r>
            <a:r>
              <a:rPr kumimoji="1" lang="en-US" altLang="zh-TW" sz="2000" dirty="0">
                <a:solidFill>
                  <a:srgbClr val="FF0000"/>
                </a:solidFill>
              </a:rPr>
              <a:t>attribute</a:t>
            </a:r>
            <a:r>
              <a:rPr kumimoji="1" lang="en-US" altLang="zh-TW" sz="2000" dirty="0"/>
              <a:t> space</a:t>
            </a:r>
            <a:endParaRPr kumimoji="1" lang="zh-TW" altLang="en-US" sz="2000" dirty="0"/>
          </a:p>
        </p:txBody>
      </p:sp>
    </p:spTree>
    <p:extLst>
      <p:ext uri="{BB962C8B-B14F-4D97-AF65-F5344CB8AC3E}">
        <p14:creationId xmlns:p14="http://schemas.microsoft.com/office/powerpoint/2010/main" val="270460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6D5BE275-9E9F-4F4D-8A7B-030E8BBBBA5F}"/>
              </a:ext>
            </a:extLst>
          </p:cNvPr>
          <p:cNvGrpSpPr/>
          <p:nvPr/>
        </p:nvGrpSpPr>
        <p:grpSpPr>
          <a:xfrm>
            <a:off x="7503149" y="1864292"/>
            <a:ext cx="4180490" cy="3655939"/>
            <a:chOff x="7509586" y="1938610"/>
            <a:chExt cx="4180490" cy="3655939"/>
          </a:xfrm>
        </p:grpSpPr>
        <p:sp>
          <p:nvSpPr>
            <p:cNvPr id="8" name="Rectangle: Rounded Corners 290">
              <a:extLst>
                <a:ext uri="{FF2B5EF4-FFF2-40B4-BE49-F238E27FC236}">
                  <a16:creationId xmlns:a16="http://schemas.microsoft.com/office/drawing/2014/main" id="{7FAA6AA3-DC97-834E-832A-BC39442A1874}"/>
                </a:ext>
              </a:extLst>
            </p:cNvPr>
            <p:cNvSpPr>
              <a:spLocks noChangeAspect="1"/>
            </p:cNvSpPr>
            <p:nvPr/>
          </p:nvSpPr>
          <p:spPr>
            <a:xfrm flipV="1">
              <a:off x="7509586" y="1938610"/>
              <a:ext cx="3655939" cy="3655939"/>
            </a:xfrm>
            <a:prstGeom prst="roundRect">
              <a:avLst>
                <a:gd name="adj" fmla="val 1033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41" name="文字方塊 19">
                  <a:extLst>
                    <a:ext uri="{FF2B5EF4-FFF2-40B4-BE49-F238E27FC236}">
                      <a16:creationId xmlns:a16="http://schemas.microsoft.com/office/drawing/2014/main" id="{6DD91C67-700E-C34D-A0C5-714E6E2B5F54}"/>
                    </a:ext>
                  </a:extLst>
                </p:cNvPr>
                <p:cNvSpPr txBox="1"/>
                <p:nvPr/>
              </p:nvSpPr>
              <p:spPr>
                <a:xfrm>
                  <a:off x="11086834" y="3328500"/>
                  <a:ext cx="60324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3200" i="1" smtClean="0">
                            <a:latin typeface="Cambria Math" charset="0"/>
                            <a:ea typeface="Times New Roman" charset="0"/>
                            <a:cs typeface="Times New Roman" charset="0"/>
                          </a:rPr>
                          <m:t>𝒴</m:t>
                        </m:r>
                      </m:oMath>
                    </m:oMathPara>
                  </a14:m>
                  <a:endParaRPr kumimoji="1" lang="zh-TW" altLang="en-US" sz="3200" i="1" dirty="0">
                    <a:latin typeface="Times New Roman" charset="0"/>
                    <a:ea typeface="Times New Roman" charset="0"/>
                    <a:cs typeface="Times New Roman" charset="0"/>
                  </a:endParaRPr>
                </a:p>
              </p:txBody>
            </p:sp>
          </mc:Choice>
          <mc:Fallback xmlns="">
            <p:sp>
              <p:nvSpPr>
                <p:cNvPr id="41" name="文字方塊 19">
                  <a:extLst>
                    <a:ext uri="{FF2B5EF4-FFF2-40B4-BE49-F238E27FC236}">
                      <a16:creationId xmlns:a16="http://schemas.microsoft.com/office/drawing/2014/main" id="{6DD91C67-700E-C34D-A0C5-714E6E2B5F54}"/>
                    </a:ext>
                  </a:extLst>
                </p:cNvPr>
                <p:cNvSpPr txBox="1">
                  <a:spLocks noRot="1" noChangeAspect="1" noMove="1" noResize="1" noEditPoints="1" noAdjustHandles="1" noChangeArrowheads="1" noChangeShapeType="1" noTextEdit="1"/>
                </p:cNvSpPr>
                <p:nvPr/>
              </p:nvSpPr>
              <p:spPr>
                <a:xfrm>
                  <a:off x="11086834" y="3328500"/>
                  <a:ext cx="603242" cy="584775"/>
                </a:xfrm>
                <a:prstGeom prst="rect">
                  <a:avLst/>
                </a:prstGeom>
                <a:blipFill>
                  <a:blip r:embed="rId3"/>
                  <a:stretch>
                    <a:fillRect l="-4082" r="-4082" b="-21277"/>
                  </a:stretch>
                </a:blipFill>
              </p:spPr>
              <p:txBody>
                <a:bodyPr/>
                <a:lstStyle/>
                <a:p>
                  <a:r>
                    <a:rPr lang="zh-TW" altLang="en-US">
                      <a:noFill/>
                    </a:rPr>
                    <a:t> </a:t>
                  </a:r>
                </a:p>
              </p:txBody>
            </p:sp>
          </mc:Fallback>
        </mc:AlternateContent>
      </p:grpSp>
      <p:sp>
        <p:nvSpPr>
          <p:cNvPr id="2" name="標題 1">
            <a:extLst>
              <a:ext uri="{FF2B5EF4-FFF2-40B4-BE49-F238E27FC236}">
                <a16:creationId xmlns:a16="http://schemas.microsoft.com/office/drawing/2014/main" id="{FB1423BB-304B-6A4B-972E-72F69E81C639}"/>
              </a:ext>
            </a:extLst>
          </p:cNvPr>
          <p:cNvSpPr>
            <a:spLocks noGrp="1"/>
          </p:cNvSpPr>
          <p:nvPr>
            <p:ph type="title"/>
          </p:nvPr>
        </p:nvSpPr>
        <p:spPr/>
        <p:txBody>
          <a:bodyPr/>
          <a:lstStyle/>
          <a:p>
            <a:r>
              <a:rPr kumimoji="1" lang="en-US" altLang="zh-TW" dirty="0"/>
              <a:t>Multimodal Mapping</a:t>
            </a:r>
            <a:endParaRPr kumimoji="1" lang="zh-TW" altLang="en-US" dirty="0"/>
          </a:p>
        </p:txBody>
      </p:sp>
      <p:sp>
        <p:nvSpPr>
          <p:cNvPr id="4" name="投影片編號版面配置區 3">
            <a:extLst>
              <a:ext uri="{FF2B5EF4-FFF2-40B4-BE49-F238E27FC236}">
                <a16:creationId xmlns:a16="http://schemas.microsoft.com/office/drawing/2014/main" id="{A3D94A11-4D4C-3D43-8013-BD9474F2F272}"/>
              </a:ext>
            </a:extLst>
          </p:cNvPr>
          <p:cNvSpPr>
            <a:spLocks noGrp="1"/>
          </p:cNvSpPr>
          <p:nvPr>
            <p:ph type="sldNum" sz="quarter" idx="12"/>
          </p:nvPr>
        </p:nvSpPr>
        <p:spPr/>
        <p:txBody>
          <a:bodyPr/>
          <a:lstStyle/>
          <a:p>
            <a:fld id="{8B53DFEC-A51D-C54B-AF5E-7470F20CC68B}" type="slidenum">
              <a:rPr kumimoji="1" lang="zh-TW" altLang="en-US" smtClean="0"/>
              <a:t>7</a:t>
            </a:fld>
            <a:endParaRPr kumimoji="1" lang="zh-TW" altLang="en-US"/>
          </a:p>
        </p:txBody>
      </p:sp>
      <p:cxnSp>
        <p:nvCxnSpPr>
          <p:cNvPr id="5" name="Straight Arrow Connector 286">
            <a:extLst>
              <a:ext uri="{FF2B5EF4-FFF2-40B4-BE49-F238E27FC236}">
                <a16:creationId xmlns:a16="http://schemas.microsoft.com/office/drawing/2014/main" id="{38CE7E71-7F27-D44E-B402-A6D93BF5FC24}"/>
              </a:ext>
            </a:extLst>
          </p:cNvPr>
          <p:cNvCxnSpPr>
            <a:cxnSpLocks/>
          </p:cNvCxnSpPr>
          <p:nvPr/>
        </p:nvCxnSpPr>
        <p:spPr>
          <a:xfrm flipV="1">
            <a:off x="7247155" y="3574990"/>
            <a:ext cx="216000" cy="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不規則四邊形 5">
            <a:extLst>
              <a:ext uri="{FF2B5EF4-FFF2-40B4-BE49-F238E27FC236}">
                <a16:creationId xmlns:a16="http://schemas.microsoft.com/office/drawing/2014/main" id="{214EFF75-057F-144D-938C-9666CDF3F184}"/>
              </a:ext>
            </a:extLst>
          </p:cNvPr>
          <p:cNvSpPr>
            <a:spLocks noChangeAspect="1"/>
          </p:cNvSpPr>
          <p:nvPr/>
        </p:nvSpPr>
        <p:spPr>
          <a:xfrm rot="16200000" flipH="1">
            <a:off x="6337522" y="3168191"/>
            <a:ext cx="922080" cy="813600"/>
          </a:xfrm>
          <a:prstGeom prst="trapezoid">
            <a:avLst>
              <a:gd name="adj" fmla="val 1884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7" name="TextBox 85">
                <a:extLst>
                  <a:ext uri="{FF2B5EF4-FFF2-40B4-BE49-F238E27FC236}">
                    <a16:creationId xmlns:a16="http://schemas.microsoft.com/office/drawing/2014/main" id="{8EA87B97-8849-6C41-B3B3-84173FF9D9D3}"/>
                  </a:ext>
                </a:extLst>
              </p:cNvPr>
              <p:cNvSpPr txBox="1"/>
              <p:nvPr/>
            </p:nvSpPr>
            <p:spPr>
              <a:xfrm>
                <a:off x="6630183" y="3424051"/>
                <a:ext cx="336759" cy="30187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ea typeface="Times New Roman" charset="0"/>
                              <a:cs typeface="Times New Roman" charset="0"/>
                            </a:rPr>
                          </m:ctrlPr>
                        </m:sSubPr>
                        <m:e>
                          <m:r>
                            <a:rPr lang="en-US" b="0" i="1" smtClean="0">
                              <a:solidFill>
                                <a:schemeClr val="bg1"/>
                              </a:solidFill>
                              <a:latin typeface="Cambria Math" charset="0"/>
                              <a:ea typeface="Times New Roman" charset="0"/>
                              <a:cs typeface="Times New Roman" charset="0"/>
                            </a:rPr>
                            <m:t>𝐺</m:t>
                          </m:r>
                        </m:e>
                        <m:sub>
                          <m:r>
                            <a:rPr lang="en-US" b="0" i="1" smtClean="0">
                              <a:solidFill>
                                <a:schemeClr val="bg1"/>
                              </a:solidFill>
                              <a:latin typeface="Cambria Math" charset="0"/>
                              <a:ea typeface="Times New Roman" charset="0"/>
                              <a:cs typeface="Times New Roman" charset="0"/>
                            </a:rPr>
                            <m:t>𝒴</m:t>
                          </m:r>
                        </m:sub>
                      </m:sSub>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7" name="TextBox 85">
                <a:extLst>
                  <a:ext uri="{FF2B5EF4-FFF2-40B4-BE49-F238E27FC236}">
                    <a16:creationId xmlns:a16="http://schemas.microsoft.com/office/drawing/2014/main" id="{8EA87B97-8849-6C41-B3B3-84173FF9D9D3}"/>
                  </a:ext>
                </a:extLst>
              </p:cNvPr>
              <p:cNvSpPr txBox="1">
                <a:spLocks noRot="1" noChangeAspect="1" noMove="1" noResize="1" noEditPoints="1" noAdjustHandles="1" noChangeArrowheads="1" noChangeShapeType="1" noTextEdit="1"/>
              </p:cNvSpPr>
              <p:nvPr/>
            </p:nvSpPr>
            <p:spPr>
              <a:xfrm>
                <a:off x="6630183" y="3424051"/>
                <a:ext cx="336759" cy="301878"/>
              </a:xfrm>
              <a:prstGeom prst="rect">
                <a:avLst/>
              </a:prstGeom>
              <a:blipFill>
                <a:blip r:embed="rId4"/>
                <a:stretch>
                  <a:fillRect l="-10714" r="-7143" b="-25000"/>
                </a:stretch>
              </a:blipFill>
            </p:spPr>
            <p:txBody>
              <a:bodyPr/>
              <a:lstStyle/>
              <a:p>
                <a:r>
                  <a:rPr lang="zh-TW" altLang="en-US">
                    <a:noFill/>
                  </a:rPr>
                  <a:t> </a:t>
                </a:r>
              </a:p>
            </p:txBody>
          </p:sp>
        </mc:Fallback>
      </mc:AlternateContent>
      <p:sp>
        <p:nvSpPr>
          <p:cNvPr id="11" name="Rectangle: Rounded Corners 290">
            <a:extLst>
              <a:ext uri="{FF2B5EF4-FFF2-40B4-BE49-F238E27FC236}">
                <a16:creationId xmlns:a16="http://schemas.microsoft.com/office/drawing/2014/main" id="{29C13793-24F3-BE47-8881-D8DDEB6E9BE7}"/>
              </a:ext>
            </a:extLst>
          </p:cNvPr>
          <p:cNvSpPr>
            <a:spLocks noChangeAspect="1"/>
          </p:cNvSpPr>
          <p:nvPr/>
        </p:nvSpPr>
        <p:spPr>
          <a:xfrm flipV="1">
            <a:off x="1050591" y="2429481"/>
            <a:ext cx="1827613" cy="182761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cxnSp>
        <p:nvCxnSpPr>
          <p:cNvPr id="12" name="Straight Arrow Connector 270">
            <a:extLst>
              <a:ext uri="{FF2B5EF4-FFF2-40B4-BE49-F238E27FC236}">
                <a16:creationId xmlns:a16="http://schemas.microsoft.com/office/drawing/2014/main" id="{BBFD5957-A5BD-BF42-ACDC-0B4D7A3D8560}"/>
              </a:ext>
            </a:extLst>
          </p:cNvPr>
          <p:cNvCxnSpPr>
            <a:cxnSpLocks/>
          </p:cNvCxnSpPr>
          <p:nvPr/>
        </p:nvCxnSpPr>
        <p:spPr>
          <a:xfrm rot="5400000" flipV="1">
            <a:off x="3065107" y="3208287"/>
            <a:ext cx="0" cy="27000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C7563E0E-5798-2340-931D-0446A1B26B1A}"/>
              </a:ext>
            </a:extLst>
          </p:cNvPr>
          <p:cNvCxnSpPr>
            <a:cxnSpLocks/>
          </p:cNvCxnSpPr>
          <p:nvPr/>
        </p:nvCxnSpPr>
        <p:spPr>
          <a:xfrm flipV="1">
            <a:off x="4976344" y="3695240"/>
            <a:ext cx="1283231" cy="844455"/>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不規則四邊形 14">
            <a:extLst>
              <a:ext uri="{FF2B5EF4-FFF2-40B4-BE49-F238E27FC236}">
                <a16:creationId xmlns:a16="http://schemas.microsoft.com/office/drawing/2014/main" id="{C95F26A4-A7FB-994A-8E27-CFE11A6D4EE6}"/>
              </a:ext>
            </a:extLst>
          </p:cNvPr>
          <p:cNvSpPr>
            <a:spLocks noChangeAspect="1"/>
          </p:cNvSpPr>
          <p:nvPr/>
        </p:nvSpPr>
        <p:spPr>
          <a:xfrm rot="5400000">
            <a:off x="3203906" y="2935129"/>
            <a:ext cx="925159" cy="816317"/>
          </a:xfrm>
          <a:prstGeom prst="trapezoid">
            <a:avLst>
              <a:gd name="adj" fmla="val 21062"/>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6" name="TextBox 85">
                <a:extLst>
                  <a:ext uri="{FF2B5EF4-FFF2-40B4-BE49-F238E27FC236}">
                    <a16:creationId xmlns:a16="http://schemas.microsoft.com/office/drawing/2014/main" id="{FFEA4E89-BC3F-9D4B-AF61-9CF63AFA100D}"/>
                  </a:ext>
                </a:extLst>
              </p:cNvPr>
              <p:cNvSpPr txBox="1"/>
              <p:nvPr/>
            </p:nvSpPr>
            <p:spPr>
              <a:xfrm>
                <a:off x="3494708" y="3204788"/>
                <a:ext cx="343556" cy="276999"/>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bg1"/>
                              </a:solidFill>
                              <a:latin typeface="Cambria Math" panose="02040503050406030204" pitchFamily="18" charset="0"/>
                              <a:ea typeface="Times New Roman" charset="0"/>
                              <a:cs typeface="Times New Roman" charset="0"/>
                            </a:rPr>
                          </m:ctrlPr>
                        </m:sSubSupPr>
                        <m:e>
                          <m:r>
                            <a:rPr lang="en-US" altLang="zh-TW" b="0" i="1" smtClean="0">
                              <a:solidFill>
                                <a:schemeClr val="bg1"/>
                              </a:solidFill>
                              <a:latin typeface="Cambria Math" charset="0"/>
                              <a:ea typeface="Times New Roman" charset="0"/>
                              <a:cs typeface="Times New Roman" charset="0"/>
                            </a:rPr>
                            <m:t>𝐸</m:t>
                          </m:r>
                        </m:e>
                        <m:sub>
                          <m:r>
                            <a:rPr lang="en-US" altLang="zh-TW" i="1" smtClean="0">
                              <a:solidFill>
                                <a:schemeClr val="bg1"/>
                              </a:solidFill>
                              <a:latin typeface="Cambria Math" charset="0"/>
                              <a:ea typeface="Times New Roman" charset="0"/>
                              <a:cs typeface="Times New Roman" charset="0"/>
                            </a:rPr>
                            <m:t>𝒳</m:t>
                          </m:r>
                        </m:sub>
                        <m:sup>
                          <m:r>
                            <a:rPr lang="en-US" altLang="zh-TW" b="0" i="1" smtClean="0">
                              <a:solidFill>
                                <a:schemeClr val="bg1"/>
                              </a:solidFill>
                              <a:latin typeface="Cambria Math" charset="0"/>
                              <a:ea typeface="Times New Roman" charset="0"/>
                              <a:cs typeface="Times New Roman" charset="0"/>
                            </a:rPr>
                            <m:t>𝑐</m:t>
                          </m:r>
                        </m:sup>
                      </m:sSubSup>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16" name="TextBox 85">
                <a:extLst>
                  <a:ext uri="{FF2B5EF4-FFF2-40B4-BE49-F238E27FC236}">
                    <a16:creationId xmlns:a16="http://schemas.microsoft.com/office/drawing/2014/main" id="{FFEA4E89-BC3F-9D4B-AF61-9CF63AFA100D}"/>
                  </a:ext>
                </a:extLst>
              </p:cNvPr>
              <p:cNvSpPr txBox="1">
                <a:spLocks noRot="1" noChangeAspect="1" noMove="1" noResize="1" noEditPoints="1" noAdjustHandles="1" noChangeArrowheads="1" noChangeShapeType="1" noTextEdit="1"/>
              </p:cNvSpPr>
              <p:nvPr/>
            </p:nvSpPr>
            <p:spPr>
              <a:xfrm>
                <a:off x="3494708" y="3204788"/>
                <a:ext cx="343556" cy="276999"/>
              </a:xfrm>
              <a:prstGeom prst="rect">
                <a:avLst/>
              </a:prstGeom>
              <a:blipFill>
                <a:blip r:embed="rId5"/>
                <a:stretch>
                  <a:fillRect l="-10714" r="-3571" b="-18182"/>
                </a:stretch>
              </a:blipFill>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5B0450C4-F726-D945-AA1D-BBCACC73D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2940" y="2540619"/>
            <a:ext cx="1605336" cy="1605336"/>
          </a:xfrm>
          <a:prstGeom prst="rect">
            <a:avLst/>
          </a:prstGeom>
          <a:ln w="3175">
            <a:noFill/>
          </a:ln>
        </p:spPr>
      </p:pic>
      <p:pic>
        <p:nvPicPr>
          <p:cNvPr id="19" name="圖片 18">
            <a:extLst>
              <a:ext uri="{FF2B5EF4-FFF2-40B4-BE49-F238E27FC236}">
                <a16:creationId xmlns:a16="http://schemas.microsoft.com/office/drawing/2014/main" id="{FEC275AB-BF09-D644-9348-A59916381C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556" y="2083062"/>
            <a:ext cx="1609200" cy="1609200"/>
          </a:xfrm>
          <a:prstGeom prst="rect">
            <a:avLst/>
          </a:prstGeom>
          <a:ln w="3175">
            <a:noFill/>
          </a:ln>
        </p:spPr>
      </p:pic>
      <p:pic>
        <p:nvPicPr>
          <p:cNvPr id="20" name="圖片 19">
            <a:extLst>
              <a:ext uri="{FF2B5EF4-FFF2-40B4-BE49-F238E27FC236}">
                <a16:creationId xmlns:a16="http://schemas.microsoft.com/office/drawing/2014/main" id="{4DA849FE-9FFD-0C43-94A0-E7045C2504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2039" y="3772378"/>
            <a:ext cx="1609200" cy="1609200"/>
          </a:xfrm>
          <a:prstGeom prst="rect">
            <a:avLst/>
          </a:prstGeom>
          <a:ln w="3175">
            <a:noFill/>
          </a:ln>
        </p:spPr>
      </p:pic>
      <p:pic>
        <p:nvPicPr>
          <p:cNvPr id="21" name="圖片 20">
            <a:extLst>
              <a:ext uri="{FF2B5EF4-FFF2-40B4-BE49-F238E27FC236}">
                <a16:creationId xmlns:a16="http://schemas.microsoft.com/office/drawing/2014/main" id="{417BF261-CD13-0540-AED2-6D2C998C83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90841" y="2091823"/>
            <a:ext cx="1609200" cy="1609200"/>
          </a:xfrm>
          <a:prstGeom prst="rect">
            <a:avLst/>
          </a:prstGeom>
        </p:spPr>
      </p:pic>
      <mc:AlternateContent xmlns:mc="http://schemas.openxmlformats.org/markup-compatibility/2006" xmlns:a14="http://schemas.microsoft.com/office/drawing/2010/main">
        <mc:Choice Requires="a14">
          <p:sp>
            <p:nvSpPr>
              <p:cNvPr id="22" name="文字方塊 19">
                <a:extLst>
                  <a:ext uri="{FF2B5EF4-FFF2-40B4-BE49-F238E27FC236}">
                    <a16:creationId xmlns:a16="http://schemas.microsoft.com/office/drawing/2014/main" id="{43DCC734-9B0D-0045-88B0-97F9F4AF28B6}"/>
                  </a:ext>
                </a:extLst>
              </p:cNvPr>
              <p:cNvSpPr txBox="1"/>
              <p:nvPr/>
            </p:nvSpPr>
            <p:spPr>
              <a:xfrm>
                <a:off x="378081" y="3040288"/>
                <a:ext cx="6399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TW" altLang="en-US" sz="3200" i="1" smtClean="0">
                          <a:latin typeface="Cambria Math" charset="0"/>
                          <a:ea typeface="Times New Roman" charset="0"/>
                          <a:cs typeface="Times New Roman" charset="0"/>
                        </a:rPr>
                        <m:t>𝒳</m:t>
                      </m:r>
                    </m:oMath>
                  </m:oMathPara>
                </a14:m>
                <a:endParaRPr kumimoji="1" lang="zh-TW" altLang="en-US" sz="3200" i="1" dirty="0">
                  <a:latin typeface="Times New Roman" charset="0"/>
                  <a:ea typeface="Times New Roman" charset="0"/>
                  <a:cs typeface="Times New Roman" charset="0"/>
                </a:endParaRPr>
              </a:p>
            </p:txBody>
          </p:sp>
        </mc:Choice>
        <mc:Fallback xmlns="">
          <p:sp>
            <p:nvSpPr>
              <p:cNvPr id="22" name="文字方塊 19">
                <a:extLst>
                  <a:ext uri="{FF2B5EF4-FFF2-40B4-BE49-F238E27FC236}">
                    <a16:creationId xmlns:a16="http://schemas.microsoft.com/office/drawing/2014/main" id="{43DCC734-9B0D-0045-88B0-97F9F4AF28B6}"/>
                  </a:ext>
                </a:extLst>
              </p:cNvPr>
              <p:cNvSpPr txBox="1">
                <a:spLocks noRot="1" noChangeAspect="1" noMove="1" noResize="1" noEditPoints="1" noAdjustHandles="1" noChangeArrowheads="1" noChangeShapeType="1" noTextEdit="1"/>
              </p:cNvSpPr>
              <p:nvPr/>
            </p:nvSpPr>
            <p:spPr>
              <a:xfrm>
                <a:off x="378081" y="3040288"/>
                <a:ext cx="639919" cy="584775"/>
              </a:xfrm>
              <a:prstGeom prst="rect">
                <a:avLst/>
              </a:prstGeom>
              <a:blipFill>
                <a:blip r:embed="rId10"/>
                <a:stretch>
                  <a:fillRect/>
                </a:stretch>
              </a:blipFill>
            </p:spPr>
            <p:txBody>
              <a:bodyPr/>
              <a:lstStyle/>
              <a:p>
                <a:r>
                  <a:rPr lang="zh-TW" altLang="en-US">
                    <a:noFill/>
                  </a:rPr>
                  <a:t> </a:t>
                </a:r>
              </a:p>
            </p:txBody>
          </p:sp>
        </mc:Fallback>
      </mc:AlternateContent>
      <p:sp>
        <p:nvSpPr>
          <p:cNvPr id="23" name="橢圓 6">
            <a:extLst>
              <a:ext uri="{FF2B5EF4-FFF2-40B4-BE49-F238E27FC236}">
                <a16:creationId xmlns:a16="http://schemas.microsoft.com/office/drawing/2014/main" id="{3152BE5C-A5A7-D440-88BF-855185F15059}"/>
              </a:ext>
            </a:extLst>
          </p:cNvPr>
          <p:cNvSpPr>
            <a:spLocks noChangeAspect="1"/>
          </p:cNvSpPr>
          <p:nvPr/>
        </p:nvSpPr>
        <p:spPr>
          <a:xfrm>
            <a:off x="4536330" y="2878549"/>
            <a:ext cx="1137384" cy="972000"/>
          </a:xfrm>
          <a:prstGeom prst="ellipse">
            <a:avLst/>
          </a:prstGeom>
          <a:solidFill>
            <a:schemeClr val="accent4">
              <a:lumMod val="20000"/>
              <a:lumOff val="80000"/>
            </a:schemeClr>
          </a:solidFill>
          <a:ln w="28575">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sz="32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4" name="文字方塊 19">
                <a:extLst>
                  <a:ext uri="{FF2B5EF4-FFF2-40B4-BE49-F238E27FC236}">
                    <a16:creationId xmlns:a16="http://schemas.microsoft.com/office/drawing/2014/main" id="{F62C0E03-D8CB-4047-BB18-516FEF26BAFE}"/>
                  </a:ext>
                </a:extLst>
              </p:cNvPr>
              <p:cNvSpPr txBox="1"/>
              <p:nvPr/>
            </p:nvSpPr>
            <p:spPr>
              <a:xfrm>
                <a:off x="4290397" y="2293774"/>
                <a:ext cx="1760803"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TW" sz="3200" i="1" smtClean="0">
                          <a:latin typeface="Cambria Math" charset="0"/>
                          <a:ea typeface="Times New Roman" charset="0"/>
                          <a:cs typeface="Times New Roman" charset="0"/>
                        </a:rPr>
                        <m:t>𝒞</m:t>
                      </m:r>
                      <m:r>
                        <a:rPr kumimoji="1" lang="en-US" altLang="zh-TW" sz="3200" b="0" i="1" smtClean="0">
                          <a:latin typeface="Cambria Math" panose="02040503050406030204" pitchFamily="18" charset="0"/>
                          <a:ea typeface="Times New Roman" charset="0"/>
                          <a:cs typeface="Times New Roman" charset="0"/>
                        </a:rPr>
                        <m:t>𝑜𝑛𝑡𝑒𝑛𝑡</m:t>
                      </m:r>
                    </m:oMath>
                  </m:oMathPara>
                </a14:m>
                <a:endParaRPr kumimoji="1" lang="zh-TW" altLang="en-US" sz="3200" dirty="0">
                  <a:latin typeface="Times New Roman" charset="0"/>
                  <a:ea typeface="Times New Roman" charset="0"/>
                  <a:cs typeface="Times New Roman" charset="0"/>
                </a:endParaRPr>
              </a:p>
            </p:txBody>
          </p:sp>
        </mc:Choice>
        <mc:Fallback xmlns="">
          <p:sp>
            <p:nvSpPr>
              <p:cNvPr id="24" name="文字方塊 19">
                <a:extLst>
                  <a:ext uri="{FF2B5EF4-FFF2-40B4-BE49-F238E27FC236}">
                    <a16:creationId xmlns:a16="http://schemas.microsoft.com/office/drawing/2014/main" id="{F62C0E03-D8CB-4047-BB18-516FEF26BAFE}"/>
                  </a:ext>
                </a:extLst>
              </p:cNvPr>
              <p:cNvSpPr txBox="1">
                <a:spLocks noRot="1" noChangeAspect="1" noMove="1" noResize="1" noEditPoints="1" noAdjustHandles="1" noChangeArrowheads="1" noChangeShapeType="1" noTextEdit="1"/>
              </p:cNvSpPr>
              <p:nvPr/>
            </p:nvSpPr>
            <p:spPr>
              <a:xfrm>
                <a:off x="4290397" y="2293774"/>
                <a:ext cx="1760803" cy="584775"/>
              </a:xfrm>
              <a:prstGeom prst="rect">
                <a:avLst/>
              </a:prstGeom>
              <a:blipFill>
                <a:blip r:embed="rId11"/>
                <a:stretch>
                  <a:fillRect l="-2158"/>
                </a:stretch>
              </a:blipFill>
            </p:spPr>
            <p:txBody>
              <a:bodyPr/>
              <a:lstStyle/>
              <a:p>
                <a:r>
                  <a:rPr lang="zh-TW" altLang="en-US">
                    <a:noFill/>
                  </a:rPr>
                  <a:t> </a:t>
                </a:r>
              </a:p>
            </p:txBody>
          </p:sp>
        </mc:Fallback>
      </mc:AlternateContent>
      <p:cxnSp>
        <p:nvCxnSpPr>
          <p:cNvPr id="25" name="Straight Arrow Connector 270">
            <a:extLst>
              <a:ext uri="{FF2B5EF4-FFF2-40B4-BE49-F238E27FC236}">
                <a16:creationId xmlns:a16="http://schemas.microsoft.com/office/drawing/2014/main" id="{D761841E-6310-4146-89E2-FA386B626820}"/>
              </a:ext>
            </a:extLst>
          </p:cNvPr>
          <p:cNvCxnSpPr>
            <a:cxnSpLocks/>
          </p:cNvCxnSpPr>
          <p:nvPr/>
        </p:nvCxnSpPr>
        <p:spPr>
          <a:xfrm>
            <a:off x="4163110" y="3335958"/>
            <a:ext cx="813234" cy="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橢圓 16">
            <a:extLst>
              <a:ext uri="{FF2B5EF4-FFF2-40B4-BE49-F238E27FC236}">
                <a16:creationId xmlns:a16="http://schemas.microsoft.com/office/drawing/2014/main" id="{76F429D0-D5D4-4044-A5BD-4304BECE598A}"/>
              </a:ext>
            </a:extLst>
          </p:cNvPr>
          <p:cNvSpPr/>
          <p:nvPr/>
        </p:nvSpPr>
        <p:spPr>
          <a:xfrm>
            <a:off x="5036381" y="3276825"/>
            <a:ext cx="125999" cy="1259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sp>
        <p:nvSpPr>
          <p:cNvPr id="28" name="橢圓 4">
            <a:extLst>
              <a:ext uri="{FF2B5EF4-FFF2-40B4-BE49-F238E27FC236}">
                <a16:creationId xmlns:a16="http://schemas.microsoft.com/office/drawing/2014/main" id="{5BC488AF-7ED7-CB46-BA5F-B31C44A9B733}"/>
              </a:ext>
            </a:extLst>
          </p:cNvPr>
          <p:cNvSpPr>
            <a:spLocks noChangeAspect="1"/>
          </p:cNvSpPr>
          <p:nvPr/>
        </p:nvSpPr>
        <p:spPr>
          <a:xfrm>
            <a:off x="4520494" y="4244593"/>
            <a:ext cx="1206593" cy="1031146"/>
          </a:xfrm>
          <a:prstGeom prst="ellipse">
            <a:avLst/>
          </a:prstGeom>
          <a:noFill/>
          <a:ln w="28575">
            <a:solidFill>
              <a:schemeClr val="accent6">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32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9" name="文字方塊 19">
                <a:extLst>
                  <a:ext uri="{FF2B5EF4-FFF2-40B4-BE49-F238E27FC236}">
                    <a16:creationId xmlns:a16="http://schemas.microsoft.com/office/drawing/2014/main" id="{70E87A9E-4E85-F442-8CAD-CD37B09A36A8}"/>
                  </a:ext>
                </a:extLst>
              </p:cNvPr>
              <p:cNvSpPr txBox="1"/>
              <p:nvPr/>
            </p:nvSpPr>
            <p:spPr>
              <a:xfrm>
                <a:off x="3974006" y="5280104"/>
                <a:ext cx="2360070" cy="6288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TW" sz="3200" i="1" smtClean="0">
                              <a:latin typeface="Cambria Math" panose="02040503050406030204" pitchFamily="18" charset="0"/>
                              <a:ea typeface="Times New Roman" charset="0"/>
                              <a:cs typeface="Times New Roman" charset="0"/>
                            </a:rPr>
                          </m:ctrlPr>
                        </m:sSubPr>
                        <m:e>
                          <m:r>
                            <a:rPr kumimoji="1" lang="en-US" altLang="zh-TW" sz="3200" i="1" smtClean="0">
                              <a:latin typeface="Cambria Math" charset="0"/>
                              <a:ea typeface="Times New Roman" charset="0"/>
                              <a:cs typeface="Times New Roman" charset="0"/>
                            </a:rPr>
                            <m:t>𝒜</m:t>
                          </m:r>
                          <m:r>
                            <a:rPr kumimoji="1" lang="en-US" altLang="zh-TW" sz="3200" b="0" i="1" smtClean="0">
                              <a:latin typeface="Cambria Math" panose="02040503050406030204" pitchFamily="18" charset="0"/>
                              <a:ea typeface="Times New Roman" charset="0"/>
                              <a:cs typeface="Times New Roman" charset="0"/>
                            </a:rPr>
                            <m:t>𝑡𝑡𝑟𝑖𝑏𝑢𝑡𝑒</m:t>
                          </m:r>
                        </m:e>
                        <m:sub>
                          <m:r>
                            <a:rPr lang="en-US" altLang="zh-TW" sz="3200" i="1">
                              <a:latin typeface="Cambria Math" charset="0"/>
                              <a:ea typeface="Times New Roman" charset="0"/>
                              <a:cs typeface="Times New Roman" charset="0"/>
                            </a:rPr>
                            <m:t>𝒴</m:t>
                          </m:r>
                        </m:sub>
                      </m:sSub>
                    </m:oMath>
                  </m:oMathPara>
                </a14:m>
                <a:endParaRPr kumimoji="1" lang="zh-TW" altLang="en-US" sz="3200" dirty="0">
                  <a:latin typeface="Times New Roman" charset="0"/>
                  <a:ea typeface="Times New Roman" charset="0"/>
                  <a:cs typeface="Times New Roman" charset="0"/>
                </a:endParaRPr>
              </a:p>
            </p:txBody>
          </p:sp>
        </mc:Choice>
        <mc:Fallback xmlns="">
          <p:sp>
            <p:nvSpPr>
              <p:cNvPr id="29" name="文字方塊 19">
                <a:extLst>
                  <a:ext uri="{FF2B5EF4-FFF2-40B4-BE49-F238E27FC236}">
                    <a16:creationId xmlns:a16="http://schemas.microsoft.com/office/drawing/2014/main" id="{70E87A9E-4E85-F442-8CAD-CD37B09A36A8}"/>
                  </a:ext>
                </a:extLst>
              </p:cNvPr>
              <p:cNvSpPr txBox="1">
                <a:spLocks noRot="1" noChangeAspect="1" noMove="1" noResize="1" noEditPoints="1" noAdjustHandles="1" noChangeArrowheads="1" noChangeShapeType="1" noTextEdit="1"/>
              </p:cNvSpPr>
              <p:nvPr/>
            </p:nvSpPr>
            <p:spPr>
              <a:xfrm>
                <a:off x="3974006" y="5280104"/>
                <a:ext cx="2360070" cy="628890"/>
              </a:xfrm>
              <a:prstGeom prst="rect">
                <a:avLst/>
              </a:prstGeom>
              <a:blipFill>
                <a:blip r:embed="rId12"/>
                <a:stretch>
                  <a:fillRect l="-1070" b="-14000"/>
                </a:stretch>
              </a:blipFill>
            </p:spPr>
            <p:txBody>
              <a:bodyPr/>
              <a:lstStyle/>
              <a:p>
                <a:r>
                  <a:rPr lang="zh-TW" altLang="en-US">
                    <a:noFill/>
                  </a:rPr>
                  <a:t> </a:t>
                </a:r>
              </a:p>
            </p:txBody>
          </p:sp>
        </mc:Fallback>
      </mc:AlternateContent>
      <p:cxnSp>
        <p:nvCxnSpPr>
          <p:cNvPr id="13" name="Straight Arrow Connector 18">
            <a:extLst>
              <a:ext uri="{FF2B5EF4-FFF2-40B4-BE49-F238E27FC236}">
                <a16:creationId xmlns:a16="http://schemas.microsoft.com/office/drawing/2014/main" id="{A919B771-0D63-BA4A-9393-D185D11EDA68}"/>
              </a:ext>
            </a:extLst>
          </p:cNvPr>
          <p:cNvCxnSpPr>
            <a:cxnSpLocks/>
          </p:cNvCxnSpPr>
          <p:nvPr/>
        </p:nvCxnSpPr>
        <p:spPr>
          <a:xfrm>
            <a:off x="5270500" y="3342430"/>
            <a:ext cx="989075" cy="326046"/>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1" name="橢圓 7">
            <a:extLst>
              <a:ext uri="{FF2B5EF4-FFF2-40B4-BE49-F238E27FC236}">
                <a16:creationId xmlns:a16="http://schemas.microsoft.com/office/drawing/2014/main" id="{8E295816-DFA6-4B43-A4B8-4711D9CECD47}"/>
              </a:ext>
            </a:extLst>
          </p:cNvPr>
          <p:cNvSpPr/>
          <p:nvPr/>
        </p:nvSpPr>
        <p:spPr>
          <a:xfrm>
            <a:off x="4842010" y="4539695"/>
            <a:ext cx="125999" cy="12599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sp>
        <p:nvSpPr>
          <p:cNvPr id="32" name="橢圓 7">
            <a:extLst>
              <a:ext uri="{FF2B5EF4-FFF2-40B4-BE49-F238E27FC236}">
                <a16:creationId xmlns:a16="http://schemas.microsoft.com/office/drawing/2014/main" id="{E2D17AB5-4F68-DA4F-965F-74ED51963948}"/>
              </a:ext>
            </a:extLst>
          </p:cNvPr>
          <p:cNvSpPr/>
          <p:nvPr/>
        </p:nvSpPr>
        <p:spPr>
          <a:xfrm>
            <a:off x="5019456" y="4895224"/>
            <a:ext cx="125999" cy="12599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sp>
        <p:nvSpPr>
          <p:cNvPr id="33" name="橢圓 7">
            <a:extLst>
              <a:ext uri="{FF2B5EF4-FFF2-40B4-BE49-F238E27FC236}">
                <a16:creationId xmlns:a16="http://schemas.microsoft.com/office/drawing/2014/main" id="{DB7CAADD-D59A-CC40-B351-1399A32F8C76}"/>
              </a:ext>
            </a:extLst>
          </p:cNvPr>
          <p:cNvSpPr/>
          <p:nvPr/>
        </p:nvSpPr>
        <p:spPr>
          <a:xfrm>
            <a:off x="5413510" y="4768295"/>
            <a:ext cx="125999" cy="12599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cxnSp>
        <p:nvCxnSpPr>
          <p:cNvPr id="35" name="Straight Arrow Connector 18">
            <a:extLst>
              <a:ext uri="{FF2B5EF4-FFF2-40B4-BE49-F238E27FC236}">
                <a16:creationId xmlns:a16="http://schemas.microsoft.com/office/drawing/2014/main" id="{4432F922-B748-A746-9D55-C41C3C939BB7}"/>
              </a:ext>
            </a:extLst>
          </p:cNvPr>
          <p:cNvCxnSpPr>
            <a:cxnSpLocks/>
          </p:cNvCxnSpPr>
          <p:nvPr/>
        </p:nvCxnSpPr>
        <p:spPr>
          <a:xfrm flipV="1">
            <a:off x="5145455" y="3691551"/>
            <a:ext cx="1138665" cy="1229144"/>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8">
            <a:extLst>
              <a:ext uri="{FF2B5EF4-FFF2-40B4-BE49-F238E27FC236}">
                <a16:creationId xmlns:a16="http://schemas.microsoft.com/office/drawing/2014/main" id="{FCBC6573-C2D2-2540-82CD-65961712ABF5}"/>
              </a:ext>
            </a:extLst>
          </p:cNvPr>
          <p:cNvCxnSpPr>
            <a:cxnSpLocks/>
            <a:stCxn id="33" idx="0"/>
            <a:endCxn id="6" idx="0"/>
          </p:cNvCxnSpPr>
          <p:nvPr/>
        </p:nvCxnSpPr>
        <p:spPr>
          <a:xfrm flipV="1">
            <a:off x="5476510" y="3574991"/>
            <a:ext cx="915252" cy="1193304"/>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5" grpId="0" animBg="1"/>
      <p:bldP spid="16" grpId="0"/>
      <p:bldP spid="22" grpId="0"/>
      <p:bldP spid="23" grpId="1" animBg="1"/>
      <p:bldP spid="24" grpId="1"/>
      <p:bldP spid="27" grpId="0" animBg="1"/>
      <p:bldP spid="28" grpId="1" animBg="1"/>
      <p:bldP spid="29" grpId="1"/>
      <p:bldP spid="31" grpId="0" animBg="1"/>
      <p:bldP spid="31" grpId="1" animBg="1"/>
      <p:bldP spid="32"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1423BB-304B-6A4B-972E-72F69E81C639}"/>
              </a:ext>
            </a:extLst>
          </p:cNvPr>
          <p:cNvSpPr>
            <a:spLocks noGrp="1"/>
          </p:cNvSpPr>
          <p:nvPr>
            <p:ph type="title"/>
          </p:nvPr>
        </p:nvSpPr>
        <p:spPr/>
        <p:txBody>
          <a:bodyPr/>
          <a:lstStyle/>
          <a:p>
            <a:r>
              <a:rPr kumimoji="1" lang="en-US" altLang="zh-TW" dirty="0"/>
              <a:t>Multimodal Mapping</a:t>
            </a:r>
            <a:endParaRPr kumimoji="1" lang="zh-TW" altLang="en-US" dirty="0"/>
          </a:p>
        </p:txBody>
      </p:sp>
      <p:sp>
        <p:nvSpPr>
          <p:cNvPr id="4" name="投影片編號版面配置區 3">
            <a:extLst>
              <a:ext uri="{FF2B5EF4-FFF2-40B4-BE49-F238E27FC236}">
                <a16:creationId xmlns:a16="http://schemas.microsoft.com/office/drawing/2014/main" id="{A3D94A11-4D4C-3D43-8013-BD9474F2F272}"/>
              </a:ext>
            </a:extLst>
          </p:cNvPr>
          <p:cNvSpPr>
            <a:spLocks noGrp="1"/>
          </p:cNvSpPr>
          <p:nvPr>
            <p:ph type="sldNum" sz="quarter" idx="12"/>
          </p:nvPr>
        </p:nvSpPr>
        <p:spPr/>
        <p:txBody>
          <a:bodyPr/>
          <a:lstStyle/>
          <a:p>
            <a:fld id="{8B53DFEC-A51D-C54B-AF5E-7470F20CC68B}" type="slidenum">
              <a:rPr kumimoji="1" lang="zh-TW" altLang="en-US" smtClean="0"/>
              <a:t>8</a:t>
            </a:fld>
            <a:endParaRPr kumimoji="1" lang="zh-TW" altLang="en-US"/>
          </a:p>
        </p:txBody>
      </p:sp>
      <p:cxnSp>
        <p:nvCxnSpPr>
          <p:cNvPr id="5" name="Straight Arrow Connector 286">
            <a:extLst>
              <a:ext uri="{FF2B5EF4-FFF2-40B4-BE49-F238E27FC236}">
                <a16:creationId xmlns:a16="http://schemas.microsoft.com/office/drawing/2014/main" id="{38CE7E71-7F27-D44E-B402-A6D93BF5FC24}"/>
              </a:ext>
            </a:extLst>
          </p:cNvPr>
          <p:cNvCxnSpPr>
            <a:cxnSpLocks/>
          </p:cNvCxnSpPr>
          <p:nvPr/>
        </p:nvCxnSpPr>
        <p:spPr>
          <a:xfrm flipV="1">
            <a:off x="7246800" y="3574800"/>
            <a:ext cx="216000" cy="0"/>
          </a:xfrm>
          <a:prstGeom prst="straightConnector1">
            <a:avLst/>
          </a:prstGeom>
          <a:ln w="28575">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不規則四邊形 5">
            <a:extLst>
              <a:ext uri="{FF2B5EF4-FFF2-40B4-BE49-F238E27FC236}">
                <a16:creationId xmlns:a16="http://schemas.microsoft.com/office/drawing/2014/main" id="{214EFF75-057F-144D-938C-9666CDF3F184}"/>
              </a:ext>
            </a:extLst>
          </p:cNvPr>
          <p:cNvSpPr>
            <a:spLocks noChangeAspect="1"/>
          </p:cNvSpPr>
          <p:nvPr/>
        </p:nvSpPr>
        <p:spPr>
          <a:xfrm rot="16200000" flipH="1">
            <a:off x="6336000" y="3168000"/>
            <a:ext cx="922080" cy="813600"/>
          </a:xfrm>
          <a:prstGeom prst="trapezoid">
            <a:avLst>
              <a:gd name="adj" fmla="val 1884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7" name="TextBox 85">
                <a:extLst>
                  <a:ext uri="{FF2B5EF4-FFF2-40B4-BE49-F238E27FC236}">
                    <a16:creationId xmlns:a16="http://schemas.microsoft.com/office/drawing/2014/main" id="{8EA87B97-8849-6C41-B3B3-84173FF9D9D3}"/>
                  </a:ext>
                </a:extLst>
              </p:cNvPr>
              <p:cNvSpPr txBox="1"/>
              <p:nvPr/>
            </p:nvSpPr>
            <p:spPr>
              <a:xfrm>
                <a:off x="6628661" y="3423860"/>
                <a:ext cx="336759" cy="30187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ea typeface="Times New Roman" charset="0"/>
                              <a:cs typeface="Times New Roman" charset="0"/>
                            </a:rPr>
                          </m:ctrlPr>
                        </m:sSubPr>
                        <m:e>
                          <m:r>
                            <a:rPr lang="en-US" b="0" i="1" smtClean="0">
                              <a:solidFill>
                                <a:schemeClr val="bg1"/>
                              </a:solidFill>
                              <a:latin typeface="Cambria Math" charset="0"/>
                              <a:ea typeface="Times New Roman" charset="0"/>
                              <a:cs typeface="Times New Roman" charset="0"/>
                            </a:rPr>
                            <m:t>𝐺</m:t>
                          </m:r>
                        </m:e>
                        <m:sub>
                          <m:r>
                            <a:rPr lang="en-US" b="0" i="1" smtClean="0">
                              <a:solidFill>
                                <a:schemeClr val="bg1"/>
                              </a:solidFill>
                              <a:latin typeface="Cambria Math" charset="0"/>
                              <a:ea typeface="Times New Roman" charset="0"/>
                              <a:cs typeface="Times New Roman" charset="0"/>
                            </a:rPr>
                            <m:t>𝒴</m:t>
                          </m:r>
                        </m:sub>
                      </m:sSub>
                    </m:oMath>
                  </m:oMathPara>
                </a14:m>
                <a:endParaRPr lang="en-US" dirty="0">
                  <a:solidFill>
                    <a:schemeClr val="bg1"/>
                  </a:solidFill>
                  <a:latin typeface="Times New Roman" charset="0"/>
                  <a:ea typeface="Times New Roman" charset="0"/>
                  <a:cs typeface="Times New Roman" charset="0"/>
                </a:endParaRPr>
              </a:p>
            </p:txBody>
          </p:sp>
        </mc:Choice>
        <mc:Fallback xmlns="">
          <p:sp>
            <p:nvSpPr>
              <p:cNvPr id="7" name="TextBox 85">
                <a:extLst>
                  <a:ext uri="{FF2B5EF4-FFF2-40B4-BE49-F238E27FC236}">
                    <a16:creationId xmlns:a16="http://schemas.microsoft.com/office/drawing/2014/main" id="{8EA87B97-8849-6C41-B3B3-84173FF9D9D3}"/>
                  </a:ext>
                </a:extLst>
              </p:cNvPr>
              <p:cNvSpPr txBox="1">
                <a:spLocks noRot="1" noChangeAspect="1" noMove="1" noResize="1" noEditPoints="1" noAdjustHandles="1" noChangeArrowheads="1" noChangeShapeType="1" noTextEdit="1"/>
              </p:cNvSpPr>
              <p:nvPr/>
            </p:nvSpPr>
            <p:spPr>
              <a:xfrm>
                <a:off x="6628661" y="3423860"/>
                <a:ext cx="336759" cy="301878"/>
              </a:xfrm>
              <a:prstGeom prst="rect">
                <a:avLst/>
              </a:prstGeom>
              <a:blipFill>
                <a:blip r:embed="rId3"/>
                <a:stretch>
                  <a:fillRect l="-14815" r="-11111" b="-25000"/>
                </a:stretch>
              </a:blipFill>
            </p:spPr>
            <p:txBody>
              <a:bodyPr/>
              <a:lstStyle/>
              <a:p>
                <a:r>
                  <a:rPr lang="zh-TW" altLang="en-US">
                    <a:noFill/>
                  </a:rPr>
                  <a:t> </a:t>
                </a:r>
              </a:p>
            </p:txBody>
          </p:sp>
        </mc:Fallback>
      </mc:AlternateContent>
      <p:sp>
        <p:nvSpPr>
          <p:cNvPr id="8" name="Rectangle: Rounded Corners 290">
            <a:extLst>
              <a:ext uri="{FF2B5EF4-FFF2-40B4-BE49-F238E27FC236}">
                <a16:creationId xmlns:a16="http://schemas.microsoft.com/office/drawing/2014/main" id="{7FAA6AA3-DC97-834E-832A-BC39442A1874}"/>
              </a:ext>
            </a:extLst>
          </p:cNvPr>
          <p:cNvSpPr>
            <a:spLocks noChangeAspect="1"/>
          </p:cNvSpPr>
          <p:nvPr/>
        </p:nvSpPr>
        <p:spPr>
          <a:xfrm flipV="1">
            <a:off x="7502400" y="1864800"/>
            <a:ext cx="3657600" cy="3657600"/>
          </a:xfrm>
          <a:prstGeom prst="roundRect">
            <a:avLst>
              <a:gd name="adj" fmla="val 1033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sp>
        <p:nvSpPr>
          <p:cNvPr id="23" name="橢圓 6">
            <a:extLst>
              <a:ext uri="{FF2B5EF4-FFF2-40B4-BE49-F238E27FC236}">
                <a16:creationId xmlns:a16="http://schemas.microsoft.com/office/drawing/2014/main" id="{3152BE5C-A5A7-D440-88BF-855185F15059}"/>
              </a:ext>
            </a:extLst>
          </p:cNvPr>
          <p:cNvSpPr>
            <a:spLocks noChangeAspect="1"/>
          </p:cNvSpPr>
          <p:nvPr/>
        </p:nvSpPr>
        <p:spPr>
          <a:xfrm>
            <a:off x="4536330" y="2878549"/>
            <a:ext cx="1137384" cy="972000"/>
          </a:xfrm>
          <a:prstGeom prst="ellipse">
            <a:avLst/>
          </a:prstGeom>
          <a:solidFill>
            <a:schemeClr val="accent4">
              <a:lumMod val="20000"/>
              <a:lumOff val="80000"/>
            </a:schemeClr>
          </a:solidFill>
          <a:ln w="28575">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sz="32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4" name="文字方塊 19">
                <a:extLst>
                  <a:ext uri="{FF2B5EF4-FFF2-40B4-BE49-F238E27FC236}">
                    <a16:creationId xmlns:a16="http://schemas.microsoft.com/office/drawing/2014/main" id="{F62C0E03-D8CB-4047-BB18-516FEF26BAFE}"/>
                  </a:ext>
                </a:extLst>
              </p:cNvPr>
              <p:cNvSpPr txBox="1"/>
              <p:nvPr/>
            </p:nvSpPr>
            <p:spPr>
              <a:xfrm>
                <a:off x="4290397" y="2293774"/>
                <a:ext cx="1760803"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kumimoji="1" lang="en-US" altLang="zh-TW" sz="3200" i="1" smtClean="0">
                          <a:latin typeface="Cambria Math" charset="0"/>
                          <a:ea typeface="Times New Roman" charset="0"/>
                          <a:cs typeface="Times New Roman" charset="0"/>
                        </a:rPr>
                        <m:t>𝒞</m:t>
                      </m:r>
                      <m:r>
                        <a:rPr kumimoji="1" lang="en-US" altLang="zh-TW" sz="3200" b="0" i="1" smtClean="0">
                          <a:latin typeface="Cambria Math" panose="02040503050406030204" pitchFamily="18" charset="0"/>
                          <a:ea typeface="Times New Roman" charset="0"/>
                          <a:cs typeface="Times New Roman" charset="0"/>
                        </a:rPr>
                        <m:t>𝑜𝑛𝑡𝑒𝑛𝑡</m:t>
                      </m:r>
                    </m:oMath>
                  </m:oMathPara>
                </a14:m>
                <a:endParaRPr kumimoji="1" lang="zh-TW" altLang="en-US" sz="3200" dirty="0">
                  <a:latin typeface="Times New Roman" charset="0"/>
                  <a:ea typeface="Times New Roman" charset="0"/>
                  <a:cs typeface="Times New Roman" charset="0"/>
                </a:endParaRPr>
              </a:p>
            </p:txBody>
          </p:sp>
        </mc:Choice>
        <mc:Fallback xmlns="">
          <p:sp>
            <p:nvSpPr>
              <p:cNvPr id="24" name="文字方塊 19">
                <a:extLst>
                  <a:ext uri="{FF2B5EF4-FFF2-40B4-BE49-F238E27FC236}">
                    <a16:creationId xmlns:a16="http://schemas.microsoft.com/office/drawing/2014/main" id="{F62C0E03-D8CB-4047-BB18-516FEF26BAFE}"/>
                  </a:ext>
                </a:extLst>
              </p:cNvPr>
              <p:cNvSpPr txBox="1">
                <a:spLocks noRot="1" noChangeAspect="1" noMove="1" noResize="1" noEditPoints="1" noAdjustHandles="1" noChangeArrowheads="1" noChangeShapeType="1" noTextEdit="1"/>
              </p:cNvSpPr>
              <p:nvPr/>
            </p:nvSpPr>
            <p:spPr>
              <a:xfrm>
                <a:off x="4290397" y="2293774"/>
                <a:ext cx="1760803" cy="584775"/>
              </a:xfrm>
              <a:prstGeom prst="rect">
                <a:avLst/>
              </a:prstGeom>
              <a:blipFill>
                <a:blip r:embed="rId7"/>
                <a:stretch>
                  <a:fillRect l="-2158"/>
                </a:stretch>
              </a:blipFill>
            </p:spPr>
            <p:txBody>
              <a:bodyPr/>
              <a:lstStyle/>
              <a:p>
                <a:r>
                  <a:rPr lang="zh-TW" altLang="en-US">
                    <a:noFill/>
                  </a:rPr>
                  <a:t> </a:t>
                </a:r>
              </a:p>
            </p:txBody>
          </p:sp>
        </mc:Fallback>
      </mc:AlternateContent>
      <p:cxnSp>
        <p:nvCxnSpPr>
          <p:cNvPr id="25" name="Straight Arrow Connector 270">
            <a:extLst>
              <a:ext uri="{FF2B5EF4-FFF2-40B4-BE49-F238E27FC236}">
                <a16:creationId xmlns:a16="http://schemas.microsoft.com/office/drawing/2014/main" id="{D761841E-6310-4146-89E2-FA386B626820}"/>
              </a:ext>
            </a:extLst>
          </p:cNvPr>
          <p:cNvCxnSpPr>
            <a:cxnSpLocks/>
          </p:cNvCxnSpPr>
          <p:nvPr/>
        </p:nvCxnSpPr>
        <p:spPr>
          <a:xfrm>
            <a:off x="4163110" y="3335958"/>
            <a:ext cx="813234" cy="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橢圓 16">
            <a:extLst>
              <a:ext uri="{FF2B5EF4-FFF2-40B4-BE49-F238E27FC236}">
                <a16:creationId xmlns:a16="http://schemas.microsoft.com/office/drawing/2014/main" id="{76F429D0-D5D4-4044-A5BD-4304BECE598A}"/>
              </a:ext>
            </a:extLst>
          </p:cNvPr>
          <p:cNvSpPr/>
          <p:nvPr/>
        </p:nvSpPr>
        <p:spPr>
          <a:xfrm>
            <a:off x="5036381" y="3276825"/>
            <a:ext cx="125999" cy="1259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sp>
        <p:nvSpPr>
          <p:cNvPr id="28" name="橢圓 4">
            <a:extLst>
              <a:ext uri="{FF2B5EF4-FFF2-40B4-BE49-F238E27FC236}">
                <a16:creationId xmlns:a16="http://schemas.microsoft.com/office/drawing/2014/main" id="{5BC488AF-7ED7-CB46-BA5F-B31C44A9B733}"/>
              </a:ext>
            </a:extLst>
          </p:cNvPr>
          <p:cNvSpPr>
            <a:spLocks noChangeAspect="1"/>
          </p:cNvSpPr>
          <p:nvPr/>
        </p:nvSpPr>
        <p:spPr>
          <a:xfrm>
            <a:off x="4520494" y="4244593"/>
            <a:ext cx="1206593" cy="1031146"/>
          </a:xfrm>
          <a:prstGeom prst="ellipse">
            <a:avLst/>
          </a:prstGeom>
          <a:noFill/>
          <a:ln w="28575">
            <a:solidFill>
              <a:schemeClr val="accent6">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320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29" name="文字方塊 19">
                <a:extLst>
                  <a:ext uri="{FF2B5EF4-FFF2-40B4-BE49-F238E27FC236}">
                    <a16:creationId xmlns:a16="http://schemas.microsoft.com/office/drawing/2014/main" id="{70E87A9E-4E85-F442-8CAD-CD37B09A36A8}"/>
                  </a:ext>
                </a:extLst>
              </p:cNvPr>
              <p:cNvSpPr txBox="1"/>
              <p:nvPr/>
            </p:nvSpPr>
            <p:spPr>
              <a:xfrm>
                <a:off x="3974006" y="5280104"/>
                <a:ext cx="2360070" cy="62889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TW" sz="3200" i="1" smtClean="0">
                              <a:latin typeface="Cambria Math" panose="02040503050406030204" pitchFamily="18" charset="0"/>
                              <a:ea typeface="Times New Roman" charset="0"/>
                              <a:cs typeface="Times New Roman" charset="0"/>
                            </a:rPr>
                          </m:ctrlPr>
                        </m:sSubPr>
                        <m:e>
                          <m:r>
                            <a:rPr kumimoji="1" lang="en-US" altLang="zh-TW" sz="3200" i="1" smtClean="0">
                              <a:latin typeface="Cambria Math" charset="0"/>
                              <a:ea typeface="Times New Roman" charset="0"/>
                              <a:cs typeface="Times New Roman" charset="0"/>
                            </a:rPr>
                            <m:t>𝒜</m:t>
                          </m:r>
                          <m:r>
                            <a:rPr kumimoji="1" lang="en-US" altLang="zh-TW" sz="3200" b="0" i="1" smtClean="0">
                              <a:latin typeface="Cambria Math" panose="02040503050406030204" pitchFamily="18" charset="0"/>
                              <a:ea typeface="Times New Roman" charset="0"/>
                              <a:cs typeface="Times New Roman" charset="0"/>
                            </a:rPr>
                            <m:t>𝑡𝑡𝑟𝑖𝑏𝑢𝑡𝑒</m:t>
                          </m:r>
                        </m:e>
                        <m:sub>
                          <m:r>
                            <a:rPr lang="en-US" altLang="zh-TW" sz="3200" i="1">
                              <a:latin typeface="Cambria Math" charset="0"/>
                              <a:ea typeface="Times New Roman" charset="0"/>
                              <a:cs typeface="Times New Roman" charset="0"/>
                            </a:rPr>
                            <m:t>𝒴</m:t>
                          </m:r>
                        </m:sub>
                      </m:sSub>
                    </m:oMath>
                  </m:oMathPara>
                </a14:m>
                <a:endParaRPr kumimoji="1" lang="zh-TW" altLang="en-US" sz="3200" dirty="0">
                  <a:latin typeface="Times New Roman" charset="0"/>
                  <a:ea typeface="Times New Roman" charset="0"/>
                  <a:cs typeface="Times New Roman" charset="0"/>
                </a:endParaRPr>
              </a:p>
            </p:txBody>
          </p:sp>
        </mc:Choice>
        <mc:Fallback xmlns="">
          <p:sp>
            <p:nvSpPr>
              <p:cNvPr id="29" name="文字方塊 19">
                <a:extLst>
                  <a:ext uri="{FF2B5EF4-FFF2-40B4-BE49-F238E27FC236}">
                    <a16:creationId xmlns:a16="http://schemas.microsoft.com/office/drawing/2014/main" id="{70E87A9E-4E85-F442-8CAD-CD37B09A36A8}"/>
                  </a:ext>
                </a:extLst>
              </p:cNvPr>
              <p:cNvSpPr txBox="1">
                <a:spLocks noRot="1" noChangeAspect="1" noMove="1" noResize="1" noEditPoints="1" noAdjustHandles="1" noChangeArrowheads="1" noChangeShapeType="1" noTextEdit="1"/>
              </p:cNvSpPr>
              <p:nvPr/>
            </p:nvSpPr>
            <p:spPr>
              <a:xfrm>
                <a:off x="3974006" y="5280104"/>
                <a:ext cx="2360070" cy="628890"/>
              </a:xfrm>
              <a:prstGeom prst="rect">
                <a:avLst/>
              </a:prstGeom>
              <a:blipFill>
                <a:blip r:embed="rId8"/>
                <a:stretch>
                  <a:fillRect l="-1070" b="-14000"/>
                </a:stretch>
              </a:blipFill>
            </p:spPr>
            <p:txBody>
              <a:bodyPr/>
              <a:lstStyle/>
              <a:p>
                <a:r>
                  <a:rPr lang="zh-TW" altLang="en-US">
                    <a:noFill/>
                  </a:rPr>
                  <a:t> </a:t>
                </a:r>
              </a:p>
            </p:txBody>
          </p:sp>
        </mc:Fallback>
      </mc:AlternateContent>
      <p:cxnSp>
        <p:nvCxnSpPr>
          <p:cNvPr id="13" name="Straight Arrow Connector 18">
            <a:extLst>
              <a:ext uri="{FF2B5EF4-FFF2-40B4-BE49-F238E27FC236}">
                <a16:creationId xmlns:a16="http://schemas.microsoft.com/office/drawing/2014/main" id="{A919B771-0D63-BA4A-9393-D185D11EDA68}"/>
              </a:ext>
            </a:extLst>
          </p:cNvPr>
          <p:cNvCxnSpPr>
            <a:cxnSpLocks/>
          </p:cNvCxnSpPr>
          <p:nvPr/>
        </p:nvCxnSpPr>
        <p:spPr>
          <a:xfrm>
            <a:off x="5270500" y="3342430"/>
            <a:ext cx="989075" cy="326046"/>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270">
            <a:extLst>
              <a:ext uri="{FF2B5EF4-FFF2-40B4-BE49-F238E27FC236}">
                <a16:creationId xmlns:a16="http://schemas.microsoft.com/office/drawing/2014/main" id="{99258D13-D8BE-8941-8B14-A0270FA2C927}"/>
              </a:ext>
            </a:extLst>
          </p:cNvPr>
          <p:cNvCxnSpPr>
            <a:cxnSpLocks/>
          </p:cNvCxnSpPr>
          <p:nvPr/>
        </p:nvCxnSpPr>
        <p:spPr>
          <a:xfrm rot="5400000" flipV="1">
            <a:off x="3065107" y="5048055"/>
            <a:ext cx="0" cy="270000"/>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AFEFEF1D-0672-B542-98A1-443AE63ECBA6}"/>
              </a:ext>
            </a:extLst>
          </p:cNvPr>
          <p:cNvGrpSpPr/>
          <p:nvPr/>
        </p:nvGrpSpPr>
        <p:grpSpPr>
          <a:xfrm>
            <a:off x="1060528" y="4268655"/>
            <a:ext cx="1828799" cy="1828800"/>
            <a:chOff x="1750996" y="4268657"/>
            <a:chExt cx="1195746" cy="1166820"/>
          </a:xfrm>
        </p:grpSpPr>
        <p:sp>
          <p:nvSpPr>
            <p:cNvPr id="34" name="Rectangle: Rounded Corners 290">
              <a:extLst>
                <a:ext uri="{FF2B5EF4-FFF2-40B4-BE49-F238E27FC236}">
                  <a16:creationId xmlns:a16="http://schemas.microsoft.com/office/drawing/2014/main" id="{C08D4C6F-6CB2-4740-9FA0-93E22966E1FF}"/>
                </a:ext>
              </a:extLst>
            </p:cNvPr>
            <p:cNvSpPr>
              <a:spLocks/>
            </p:cNvSpPr>
            <p:nvPr/>
          </p:nvSpPr>
          <p:spPr>
            <a:xfrm flipV="1">
              <a:off x="1750996" y="4268657"/>
              <a:ext cx="1195746" cy="116682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pic>
          <p:nvPicPr>
            <p:cNvPr id="37" name="圖片 36">
              <a:extLst>
                <a:ext uri="{FF2B5EF4-FFF2-40B4-BE49-F238E27FC236}">
                  <a16:creationId xmlns:a16="http://schemas.microsoft.com/office/drawing/2014/main" id="{34C59CE3-DCAC-8744-AEDE-5889CAD7CF26}"/>
                </a:ext>
              </a:extLst>
            </p:cNvPr>
            <p:cNvPicPr>
              <a:picLocks/>
            </p:cNvPicPr>
            <p:nvPr/>
          </p:nvPicPr>
          <p:blipFill>
            <a:blip r:embed="rId9"/>
            <a:stretch>
              <a:fillRect/>
            </a:stretch>
          </p:blipFill>
          <p:spPr>
            <a:xfrm>
              <a:off x="1816403" y="4349657"/>
              <a:ext cx="1052163" cy="1026710"/>
            </a:xfrm>
            <a:prstGeom prst="rect">
              <a:avLst/>
            </a:prstGeom>
          </p:spPr>
        </p:pic>
      </p:grpSp>
      <p:cxnSp>
        <p:nvCxnSpPr>
          <p:cNvPr id="39" name="Straight Arrow Connector 270">
            <a:extLst>
              <a:ext uri="{FF2B5EF4-FFF2-40B4-BE49-F238E27FC236}">
                <a16:creationId xmlns:a16="http://schemas.microsoft.com/office/drawing/2014/main" id="{47C45762-64CF-C84D-AD89-DBC02DE18B0B}"/>
              </a:ext>
            </a:extLst>
          </p:cNvPr>
          <p:cNvCxnSpPr>
            <a:cxnSpLocks/>
            <a:stCxn id="40" idx="0"/>
          </p:cNvCxnSpPr>
          <p:nvPr/>
        </p:nvCxnSpPr>
        <p:spPr>
          <a:xfrm flipV="1">
            <a:off x="4086960" y="4923009"/>
            <a:ext cx="889384" cy="260046"/>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不規則四邊形 39">
            <a:extLst>
              <a:ext uri="{FF2B5EF4-FFF2-40B4-BE49-F238E27FC236}">
                <a16:creationId xmlns:a16="http://schemas.microsoft.com/office/drawing/2014/main" id="{9B87E94F-5BF4-8640-AEB3-59FA9A475E71}"/>
              </a:ext>
            </a:extLst>
          </p:cNvPr>
          <p:cNvSpPr>
            <a:spLocks noChangeAspect="1"/>
          </p:cNvSpPr>
          <p:nvPr/>
        </p:nvSpPr>
        <p:spPr>
          <a:xfrm rot="5400000">
            <a:off x="3219120" y="4776255"/>
            <a:ext cx="922080" cy="813600"/>
          </a:xfrm>
          <a:prstGeom prst="trapezoid">
            <a:avLst>
              <a:gd name="adj" fmla="val 3397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41" name="TextBox 85">
                <a:extLst>
                  <a:ext uri="{FF2B5EF4-FFF2-40B4-BE49-F238E27FC236}">
                    <a16:creationId xmlns:a16="http://schemas.microsoft.com/office/drawing/2014/main" id="{DFE007DF-2F72-A943-A287-D05CB5388286}"/>
                  </a:ext>
                </a:extLst>
              </p:cNvPr>
              <p:cNvSpPr txBox="1"/>
              <p:nvPr/>
            </p:nvSpPr>
            <p:spPr>
              <a:xfrm>
                <a:off x="3514923" y="5027788"/>
                <a:ext cx="330475" cy="31053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bg1"/>
                              </a:solidFill>
                              <a:latin typeface="Cambria Math" panose="02040503050406030204" pitchFamily="18" charset="0"/>
                              <a:ea typeface="Times New Roman" charset="0"/>
                              <a:cs typeface="Times New Roman" charset="0"/>
                            </a:rPr>
                          </m:ctrlPr>
                        </m:sSubSupPr>
                        <m:e>
                          <m:r>
                            <a:rPr lang="en-US" altLang="zh-TW" b="0" i="1" smtClean="0">
                              <a:solidFill>
                                <a:schemeClr val="bg1"/>
                              </a:solidFill>
                              <a:latin typeface="Cambria Math" charset="0"/>
                              <a:ea typeface="Times New Roman" charset="0"/>
                              <a:cs typeface="Times New Roman" charset="0"/>
                            </a:rPr>
                            <m:t>𝐸</m:t>
                          </m:r>
                        </m:e>
                        <m:sub>
                          <m:r>
                            <a:rPr lang="en-US" altLang="zh-TW" i="1" smtClean="0">
                              <a:solidFill>
                                <a:schemeClr val="bg1"/>
                              </a:solidFill>
                              <a:latin typeface="Cambria Math" charset="0"/>
                              <a:ea typeface="Cambria Math" charset="0"/>
                              <a:cs typeface="Cambria Math" charset="0"/>
                            </a:rPr>
                            <m:t>𝒴</m:t>
                          </m:r>
                        </m:sub>
                        <m:sup>
                          <m:r>
                            <a:rPr lang="en-US" altLang="zh-TW" b="0" i="1" smtClean="0">
                              <a:solidFill>
                                <a:schemeClr val="bg1"/>
                              </a:solidFill>
                              <a:latin typeface="Cambria Math" charset="0"/>
                              <a:ea typeface="Times New Roman" charset="0"/>
                              <a:cs typeface="Times New Roman" charset="0"/>
                            </a:rPr>
                            <m:t>𝑎</m:t>
                          </m:r>
                        </m:sup>
                      </m:sSubSup>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41" name="TextBox 85">
                <a:extLst>
                  <a:ext uri="{FF2B5EF4-FFF2-40B4-BE49-F238E27FC236}">
                    <a16:creationId xmlns:a16="http://schemas.microsoft.com/office/drawing/2014/main" id="{DFE007DF-2F72-A943-A287-D05CB5388286}"/>
                  </a:ext>
                </a:extLst>
              </p:cNvPr>
              <p:cNvSpPr txBox="1">
                <a:spLocks noRot="1" noChangeAspect="1" noMove="1" noResize="1" noEditPoints="1" noAdjustHandles="1" noChangeArrowheads="1" noChangeShapeType="1" noTextEdit="1"/>
              </p:cNvSpPr>
              <p:nvPr/>
            </p:nvSpPr>
            <p:spPr>
              <a:xfrm>
                <a:off x="3514923" y="5027788"/>
                <a:ext cx="330475" cy="310534"/>
              </a:xfrm>
              <a:prstGeom prst="rect">
                <a:avLst/>
              </a:prstGeom>
              <a:blipFill>
                <a:blip r:embed="rId10"/>
                <a:stretch>
                  <a:fillRect l="-11111" r="-3704" b="-16667"/>
                </a:stretch>
              </a:blipFill>
            </p:spPr>
            <p:txBody>
              <a:bodyPr/>
              <a:lstStyle/>
              <a:p>
                <a:r>
                  <a:rPr lang="zh-TW" altLang="en-US">
                    <a:noFill/>
                  </a:rPr>
                  <a:t> </a:t>
                </a:r>
              </a:p>
            </p:txBody>
          </p:sp>
        </mc:Fallback>
      </mc:AlternateContent>
      <p:sp>
        <p:nvSpPr>
          <p:cNvPr id="42" name="橢圓 7">
            <a:extLst>
              <a:ext uri="{FF2B5EF4-FFF2-40B4-BE49-F238E27FC236}">
                <a16:creationId xmlns:a16="http://schemas.microsoft.com/office/drawing/2014/main" id="{595262CE-DF7E-1045-9AFA-2517AF212133}"/>
              </a:ext>
            </a:extLst>
          </p:cNvPr>
          <p:cNvSpPr/>
          <p:nvPr/>
        </p:nvSpPr>
        <p:spPr>
          <a:xfrm>
            <a:off x="5057910" y="4869895"/>
            <a:ext cx="125999" cy="12599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a:latin typeface="Times New Roman" charset="0"/>
              <a:ea typeface="Times New Roman" charset="0"/>
              <a:cs typeface="Times New Roman" charset="0"/>
            </a:endParaRPr>
          </a:p>
        </p:txBody>
      </p:sp>
      <p:cxnSp>
        <p:nvCxnSpPr>
          <p:cNvPr id="43" name="Straight Arrow Connector 18">
            <a:extLst>
              <a:ext uri="{FF2B5EF4-FFF2-40B4-BE49-F238E27FC236}">
                <a16:creationId xmlns:a16="http://schemas.microsoft.com/office/drawing/2014/main" id="{9CF4D34E-A881-484A-BA03-77C8AE399C27}"/>
              </a:ext>
            </a:extLst>
          </p:cNvPr>
          <p:cNvCxnSpPr>
            <a:cxnSpLocks/>
          </p:cNvCxnSpPr>
          <p:nvPr/>
        </p:nvCxnSpPr>
        <p:spPr>
          <a:xfrm flipV="1">
            <a:off x="5265475" y="3693600"/>
            <a:ext cx="994100" cy="1208157"/>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4" name="圖片 43">
            <a:extLst>
              <a:ext uri="{FF2B5EF4-FFF2-40B4-BE49-F238E27FC236}">
                <a16:creationId xmlns:a16="http://schemas.microsoft.com/office/drawing/2014/main" id="{15EC0897-F6F4-E547-A5E9-AAF105EAFFEC}"/>
              </a:ext>
            </a:extLst>
          </p:cNvPr>
          <p:cNvPicPr>
            <a:picLocks noChangeAspect="1"/>
          </p:cNvPicPr>
          <p:nvPr/>
        </p:nvPicPr>
        <p:blipFill>
          <a:blip r:embed="rId11"/>
          <a:stretch>
            <a:fillRect/>
          </a:stretch>
        </p:blipFill>
        <p:spPr>
          <a:xfrm>
            <a:off x="7660800" y="2084400"/>
            <a:ext cx="1609200" cy="1609200"/>
          </a:xfrm>
          <a:prstGeom prst="rect">
            <a:avLst/>
          </a:prstGeom>
        </p:spPr>
      </p:pic>
      <mc:AlternateContent xmlns:mc="http://schemas.openxmlformats.org/markup-compatibility/2006" xmlns:a14="http://schemas.microsoft.com/office/drawing/2010/main">
        <mc:Choice Requires="a14">
          <p:sp>
            <p:nvSpPr>
              <p:cNvPr id="45" name="文字方塊 19">
                <a:extLst>
                  <a:ext uri="{FF2B5EF4-FFF2-40B4-BE49-F238E27FC236}">
                    <a16:creationId xmlns:a16="http://schemas.microsoft.com/office/drawing/2014/main" id="{6905BB86-7F78-5342-8CCE-3752D6FCF1B5}"/>
                  </a:ext>
                </a:extLst>
              </p:cNvPr>
              <p:cNvSpPr txBox="1"/>
              <p:nvPr/>
            </p:nvSpPr>
            <p:spPr>
              <a:xfrm>
                <a:off x="11080800" y="3254400"/>
                <a:ext cx="60324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3200" i="1" smtClean="0">
                          <a:latin typeface="Cambria Math" charset="0"/>
                          <a:ea typeface="Times New Roman" charset="0"/>
                          <a:cs typeface="Times New Roman" charset="0"/>
                        </a:rPr>
                        <m:t>𝒴</m:t>
                      </m:r>
                    </m:oMath>
                  </m:oMathPara>
                </a14:m>
                <a:endParaRPr kumimoji="1" lang="zh-TW" altLang="en-US" sz="3200" i="1" dirty="0">
                  <a:latin typeface="Times New Roman" charset="0"/>
                  <a:ea typeface="Times New Roman" charset="0"/>
                  <a:cs typeface="Times New Roman" charset="0"/>
                </a:endParaRPr>
              </a:p>
            </p:txBody>
          </p:sp>
        </mc:Choice>
        <mc:Fallback xmlns="">
          <p:sp>
            <p:nvSpPr>
              <p:cNvPr id="45" name="文字方塊 19">
                <a:extLst>
                  <a:ext uri="{FF2B5EF4-FFF2-40B4-BE49-F238E27FC236}">
                    <a16:creationId xmlns:a16="http://schemas.microsoft.com/office/drawing/2014/main" id="{6905BB86-7F78-5342-8CCE-3752D6FCF1B5}"/>
                  </a:ext>
                </a:extLst>
              </p:cNvPr>
              <p:cNvSpPr txBox="1">
                <a:spLocks noRot="1" noChangeAspect="1" noMove="1" noResize="1" noEditPoints="1" noAdjustHandles="1" noChangeArrowheads="1" noChangeShapeType="1" noTextEdit="1"/>
              </p:cNvSpPr>
              <p:nvPr/>
            </p:nvSpPr>
            <p:spPr>
              <a:xfrm>
                <a:off x="11080800" y="3254400"/>
                <a:ext cx="603242" cy="584775"/>
              </a:xfrm>
              <a:prstGeom prst="rect">
                <a:avLst/>
              </a:prstGeom>
              <a:blipFill>
                <a:blip r:embed="rId12"/>
                <a:stretch>
                  <a:fillRect l="-6250" r="-4167" b="-21277"/>
                </a:stretch>
              </a:blipFill>
            </p:spPr>
            <p:txBody>
              <a:bodyPr/>
              <a:lstStyle/>
              <a:p>
                <a:r>
                  <a:rPr lang="zh-TW" altLang="en-US">
                    <a:noFill/>
                  </a:rPr>
                  <a:t> </a:t>
                </a:r>
              </a:p>
            </p:txBody>
          </p:sp>
        </mc:Fallback>
      </mc:AlternateContent>
      <p:sp>
        <p:nvSpPr>
          <p:cNvPr id="32" name="Rectangle: Rounded Corners 290">
            <a:extLst>
              <a:ext uri="{FF2B5EF4-FFF2-40B4-BE49-F238E27FC236}">
                <a16:creationId xmlns:a16="http://schemas.microsoft.com/office/drawing/2014/main" id="{46E3466A-7BAF-7041-93EE-84FA6C107D71}"/>
              </a:ext>
            </a:extLst>
          </p:cNvPr>
          <p:cNvSpPr>
            <a:spLocks noChangeAspect="1"/>
          </p:cNvSpPr>
          <p:nvPr/>
        </p:nvSpPr>
        <p:spPr>
          <a:xfrm flipV="1">
            <a:off x="1050591" y="2429481"/>
            <a:ext cx="1827613" cy="182761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charset="0"/>
              <a:ea typeface="Times New Roman" charset="0"/>
              <a:cs typeface="Times New Roman" charset="0"/>
            </a:endParaRPr>
          </a:p>
        </p:txBody>
      </p:sp>
      <p:cxnSp>
        <p:nvCxnSpPr>
          <p:cNvPr id="33" name="Straight Arrow Connector 270">
            <a:extLst>
              <a:ext uri="{FF2B5EF4-FFF2-40B4-BE49-F238E27FC236}">
                <a16:creationId xmlns:a16="http://schemas.microsoft.com/office/drawing/2014/main" id="{3431C6D5-5458-B54D-935D-56B09FEE6797}"/>
              </a:ext>
            </a:extLst>
          </p:cNvPr>
          <p:cNvCxnSpPr>
            <a:cxnSpLocks/>
          </p:cNvCxnSpPr>
          <p:nvPr/>
        </p:nvCxnSpPr>
        <p:spPr>
          <a:xfrm rot="5400000" flipV="1">
            <a:off x="3065107" y="3208287"/>
            <a:ext cx="0" cy="270000"/>
          </a:xfrm>
          <a:prstGeom prst="straightConnector1">
            <a:avLst/>
          </a:prstGeom>
          <a:ln w="28575">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不規則四邊形 34">
            <a:extLst>
              <a:ext uri="{FF2B5EF4-FFF2-40B4-BE49-F238E27FC236}">
                <a16:creationId xmlns:a16="http://schemas.microsoft.com/office/drawing/2014/main" id="{40BF4AD3-5B26-9B4F-AA47-D3BF8AC66A5D}"/>
              </a:ext>
            </a:extLst>
          </p:cNvPr>
          <p:cNvSpPr>
            <a:spLocks noChangeAspect="1"/>
          </p:cNvSpPr>
          <p:nvPr/>
        </p:nvSpPr>
        <p:spPr>
          <a:xfrm rot="5400000">
            <a:off x="3203906" y="2935129"/>
            <a:ext cx="925159" cy="816317"/>
          </a:xfrm>
          <a:prstGeom prst="trapezoid">
            <a:avLst>
              <a:gd name="adj" fmla="val 21062"/>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8" name="TextBox 85">
                <a:extLst>
                  <a:ext uri="{FF2B5EF4-FFF2-40B4-BE49-F238E27FC236}">
                    <a16:creationId xmlns:a16="http://schemas.microsoft.com/office/drawing/2014/main" id="{5EE5D1C9-EF66-B840-8358-2BE4682F382F}"/>
                  </a:ext>
                </a:extLst>
              </p:cNvPr>
              <p:cNvSpPr txBox="1"/>
              <p:nvPr/>
            </p:nvSpPr>
            <p:spPr>
              <a:xfrm>
                <a:off x="3494708" y="3204788"/>
                <a:ext cx="343556" cy="276999"/>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n-US" altLang="zh-TW" i="1" smtClean="0">
                              <a:solidFill>
                                <a:schemeClr val="bg1"/>
                              </a:solidFill>
                              <a:latin typeface="Cambria Math" panose="02040503050406030204" pitchFamily="18" charset="0"/>
                              <a:ea typeface="Times New Roman" charset="0"/>
                              <a:cs typeface="Times New Roman" charset="0"/>
                            </a:rPr>
                          </m:ctrlPr>
                        </m:sSubSupPr>
                        <m:e>
                          <m:r>
                            <a:rPr lang="en-US" altLang="zh-TW" b="0" i="1" smtClean="0">
                              <a:solidFill>
                                <a:schemeClr val="bg1"/>
                              </a:solidFill>
                              <a:latin typeface="Cambria Math" charset="0"/>
                              <a:ea typeface="Times New Roman" charset="0"/>
                              <a:cs typeface="Times New Roman" charset="0"/>
                            </a:rPr>
                            <m:t>𝐸</m:t>
                          </m:r>
                        </m:e>
                        <m:sub>
                          <m:r>
                            <a:rPr lang="en-US" altLang="zh-TW" i="1" smtClean="0">
                              <a:solidFill>
                                <a:schemeClr val="bg1"/>
                              </a:solidFill>
                              <a:latin typeface="Cambria Math" charset="0"/>
                              <a:ea typeface="Times New Roman" charset="0"/>
                              <a:cs typeface="Times New Roman" charset="0"/>
                            </a:rPr>
                            <m:t>𝒳</m:t>
                          </m:r>
                        </m:sub>
                        <m:sup>
                          <m:r>
                            <a:rPr lang="en-US" altLang="zh-TW" b="0" i="1" smtClean="0">
                              <a:solidFill>
                                <a:schemeClr val="bg1"/>
                              </a:solidFill>
                              <a:latin typeface="Cambria Math" charset="0"/>
                              <a:ea typeface="Times New Roman" charset="0"/>
                              <a:cs typeface="Times New Roman" charset="0"/>
                            </a:rPr>
                            <m:t>𝑐</m:t>
                          </m:r>
                        </m:sup>
                      </m:sSubSup>
                    </m:oMath>
                  </m:oMathPara>
                </a14:m>
                <a:endParaRPr lang="en-US" dirty="0">
                  <a:solidFill>
                    <a:schemeClr val="tx1"/>
                  </a:solidFill>
                  <a:latin typeface="Times New Roman" charset="0"/>
                  <a:ea typeface="Times New Roman" charset="0"/>
                  <a:cs typeface="Times New Roman" charset="0"/>
                </a:endParaRPr>
              </a:p>
            </p:txBody>
          </p:sp>
        </mc:Choice>
        <mc:Fallback xmlns="">
          <p:sp>
            <p:nvSpPr>
              <p:cNvPr id="38" name="TextBox 85">
                <a:extLst>
                  <a:ext uri="{FF2B5EF4-FFF2-40B4-BE49-F238E27FC236}">
                    <a16:creationId xmlns:a16="http://schemas.microsoft.com/office/drawing/2014/main" id="{5EE5D1C9-EF66-B840-8358-2BE4682F382F}"/>
                  </a:ext>
                </a:extLst>
              </p:cNvPr>
              <p:cNvSpPr txBox="1">
                <a:spLocks noRot="1" noChangeAspect="1" noMove="1" noResize="1" noEditPoints="1" noAdjustHandles="1" noChangeArrowheads="1" noChangeShapeType="1" noTextEdit="1"/>
              </p:cNvSpPr>
              <p:nvPr/>
            </p:nvSpPr>
            <p:spPr>
              <a:xfrm>
                <a:off x="3494708" y="3204788"/>
                <a:ext cx="343556" cy="276999"/>
              </a:xfrm>
              <a:prstGeom prst="rect">
                <a:avLst/>
              </a:prstGeom>
              <a:blipFill>
                <a:blip r:embed="rId13"/>
                <a:stretch>
                  <a:fillRect l="-10714" r="-3571" b="-18182"/>
                </a:stretch>
              </a:blipFill>
            </p:spPr>
            <p:txBody>
              <a:bodyPr/>
              <a:lstStyle/>
              <a:p>
                <a:r>
                  <a:rPr lang="zh-TW" altLang="en-US">
                    <a:noFill/>
                  </a:rPr>
                  <a:t> </a:t>
                </a:r>
              </a:p>
            </p:txBody>
          </p:sp>
        </mc:Fallback>
      </mc:AlternateContent>
      <p:pic>
        <p:nvPicPr>
          <p:cNvPr id="46" name="圖片 45">
            <a:extLst>
              <a:ext uri="{FF2B5EF4-FFF2-40B4-BE49-F238E27FC236}">
                <a16:creationId xmlns:a16="http://schemas.microsoft.com/office/drawing/2014/main" id="{6B226B52-76E3-5048-A857-290E449F59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2940" y="2540619"/>
            <a:ext cx="1605336" cy="1605336"/>
          </a:xfrm>
          <a:prstGeom prst="rect">
            <a:avLst/>
          </a:prstGeom>
          <a:ln w="3175">
            <a:noFill/>
          </a:ln>
        </p:spPr>
      </p:pic>
      <mc:AlternateContent xmlns:mc="http://schemas.openxmlformats.org/markup-compatibility/2006" xmlns:a14="http://schemas.microsoft.com/office/drawing/2010/main">
        <mc:Choice Requires="a14">
          <p:sp>
            <p:nvSpPr>
              <p:cNvPr id="47" name="文字方塊 19">
                <a:extLst>
                  <a:ext uri="{FF2B5EF4-FFF2-40B4-BE49-F238E27FC236}">
                    <a16:creationId xmlns:a16="http://schemas.microsoft.com/office/drawing/2014/main" id="{F84388B4-2355-7642-8F82-89039E6A598E}"/>
                  </a:ext>
                </a:extLst>
              </p:cNvPr>
              <p:cNvSpPr txBox="1"/>
              <p:nvPr/>
            </p:nvSpPr>
            <p:spPr>
              <a:xfrm>
                <a:off x="378081" y="3040288"/>
                <a:ext cx="6399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zh-TW" altLang="en-US" sz="3200" i="1" smtClean="0">
                          <a:latin typeface="Cambria Math" charset="0"/>
                          <a:ea typeface="Times New Roman" charset="0"/>
                          <a:cs typeface="Times New Roman" charset="0"/>
                        </a:rPr>
                        <m:t>𝒳</m:t>
                      </m:r>
                    </m:oMath>
                  </m:oMathPara>
                </a14:m>
                <a:endParaRPr kumimoji="1" lang="zh-TW" altLang="en-US" sz="3200" i="1" dirty="0">
                  <a:latin typeface="Times New Roman" charset="0"/>
                  <a:ea typeface="Times New Roman" charset="0"/>
                  <a:cs typeface="Times New Roman" charset="0"/>
                </a:endParaRPr>
              </a:p>
            </p:txBody>
          </p:sp>
        </mc:Choice>
        <mc:Fallback xmlns="">
          <p:sp>
            <p:nvSpPr>
              <p:cNvPr id="47" name="文字方塊 19">
                <a:extLst>
                  <a:ext uri="{FF2B5EF4-FFF2-40B4-BE49-F238E27FC236}">
                    <a16:creationId xmlns:a16="http://schemas.microsoft.com/office/drawing/2014/main" id="{F84388B4-2355-7642-8F82-89039E6A598E}"/>
                  </a:ext>
                </a:extLst>
              </p:cNvPr>
              <p:cNvSpPr txBox="1">
                <a:spLocks noRot="1" noChangeAspect="1" noMove="1" noResize="1" noEditPoints="1" noAdjustHandles="1" noChangeArrowheads="1" noChangeShapeType="1" noTextEdit="1"/>
              </p:cNvSpPr>
              <p:nvPr/>
            </p:nvSpPr>
            <p:spPr>
              <a:xfrm>
                <a:off x="378081" y="3040288"/>
                <a:ext cx="639919" cy="584775"/>
              </a:xfrm>
              <a:prstGeom prst="rect">
                <a:avLst/>
              </a:prstGeom>
              <a:blipFill>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008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9485</TotalTime>
  <Words>1807</Words>
  <Application>Microsoft Macintosh PowerPoint</Application>
  <PresentationFormat>寬螢幕</PresentationFormat>
  <Paragraphs>357</Paragraphs>
  <Slides>22</Slides>
  <Notes>22</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22</vt:i4>
      </vt:variant>
    </vt:vector>
  </HeadingPairs>
  <TitlesOfParts>
    <vt:vector size="29" baseType="lpstr">
      <vt:lpstr>新細明體</vt:lpstr>
      <vt:lpstr>Arial</vt:lpstr>
      <vt:lpstr>Calibri</vt:lpstr>
      <vt:lpstr>Calibri Light</vt:lpstr>
      <vt:lpstr>Cambria Math</vt:lpstr>
      <vt:lpstr>Times New Roman</vt:lpstr>
      <vt:lpstr>Office 佈景主題</vt:lpstr>
      <vt:lpstr>Diverse Image-to-Image Translation via Disentangled Representations </vt:lpstr>
      <vt:lpstr>Image-to-Image Translation</vt:lpstr>
      <vt:lpstr>Challenges</vt:lpstr>
      <vt:lpstr>Related Work</vt:lpstr>
      <vt:lpstr>Related Work</vt:lpstr>
      <vt:lpstr>Related Work</vt:lpstr>
      <vt:lpstr>Disentangled Representation I2I (DRIT)</vt:lpstr>
      <vt:lpstr>Multimodal Mapping</vt:lpstr>
      <vt:lpstr>Multimodal Mapping</vt:lpstr>
      <vt:lpstr>Training with Unpaired Data</vt:lpstr>
      <vt:lpstr>Content Discriminator</vt:lpstr>
      <vt:lpstr>Randomly Sampled Translation: Shape Preserved</vt:lpstr>
      <vt:lpstr>Randomly Sampled Translation: Shape Variation</vt:lpstr>
      <vt:lpstr>Example-guided Translation: Inter-Domain</vt:lpstr>
      <vt:lpstr>Example-guided Translation: Intra-Domain</vt:lpstr>
      <vt:lpstr>Visual Comparison</vt:lpstr>
      <vt:lpstr>Realism: User Study</vt:lpstr>
      <vt:lpstr>Diversity</vt:lpstr>
      <vt:lpstr>Without Content Discriminator</vt:lpstr>
      <vt:lpstr>Concurrent Work</vt:lpstr>
      <vt:lpstr>Conclusion</vt:lpstr>
      <vt:lpstr>PowerPoint 簡報</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Diverse Image-to-Image Translation via Disentangled Representations </dc:title>
  <dc:creator>號男 問</dc:creator>
  <cp:lastModifiedBy>號男 問</cp:lastModifiedBy>
  <cp:revision>136</cp:revision>
  <dcterms:created xsi:type="dcterms:W3CDTF">2018-08-10T01:09:42Z</dcterms:created>
  <dcterms:modified xsi:type="dcterms:W3CDTF">2018-09-08T20:30:25Z</dcterms:modified>
</cp:coreProperties>
</file>